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3"/>
  </p:notesMasterIdLst>
  <p:sldIdLst>
    <p:sldId id="256" r:id="rId2"/>
    <p:sldId id="300"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90" r:id="rId34"/>
    <p:sldId id="291" r:id="rId35"/>
    <p:sldId id="288" r:id="rId36"/>
    <p:sldId id="289" r:id="rId37"/>
    <p:sldId id="292" r:id="rId38"/>
    <p:sldId id="293" r:id="rId39"/>
    <p:sldId id="295" r:id="rId40"/>
    <p:sldId id="296" r:id="rId41"/>
    <p:sldId id="297" r:id="rId42"/>
  </p:sldIdLst>
  <p:sldSz cx="9144000" cy="5143500" type="screen16x9"/>
  <p:notesSz cx="6858000" cy="9144000"/>
  <p:embeddedFontLst>
    <p:embeddedFont>
      <p:font typeface="Fira Sans Condensed" panose="020B0503050000020004" pitchFamily="3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98F6588-5B4D-427D-8EA7-D9B0D4F6DF70}">
  <a:tblStyle styleId="{D98F6588-5B4D-427D-8EA7-D9B0D4F6DF7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060" autoAdjust="0"/>
    <p:restoredTop sz="90544" autoAdjust="0"/>
  </p:normalViewPr>
  <p:slideViewPr>
    <p:cSldViewPr snapToGrid="0">
      <p:cViewPr varScale="1">
        <p:scale>
          <a:sx n="78" d="100"/>
          <a:sy n="78" d="100"/>
        </p:scale>
        <p:origin x="82" y="84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i.org/10.1007/978-3-319-45193-0_12"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businessinsider.com/fox-news-charts-tricks-data-2012-11"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hint.fm/wind/"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public.tableau.com/app/profile/rahul7922/viz/Dinosaur2_16228076369930/Dinosaur" TargetMode="External"/><Relationship Id="rId2" Type="http://schemas.openxmlformats.org/officeDocument/2006/relationships/slide" Target="../slides/slide30.xml"/><Relationship Id="rId1" Type="http://schemas.openxmlformats.org/officeDocument/2006/relationships/notesMaster" Target="../notesMasters/notesMaster1.xml"/><Relationship Id="rId5" Type="http://schemas.openxmlformats.org/officeDocument/2006/relationships/hyperlink" Target="https://public.tableau.com/app/profile/kasia.gasiewska.holc/viz/DwightSchrutesSurveillanceSystem/SurveillanceSystem" TargetMode="External"/><Relationship Id="rId4" Type="http://schemas.openxmlformats.org/officeDocument/2006/relationships/hyperlink" Target="https://public.tableau.com/app/profile/arshad.ejaz/viz/Entry-leveljobsrequire3yearsofexperience_16304835725570/Dashboard"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braindemy.com/courses/power-bi-for-data-visualization-and-analysi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datacareer.de/blog/top-r-data-visualization-libraries-for-data-science/"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towardsdatascience.com/5-quick-and-easy-data-visualizations-in-python-with-code-a2284bae952f"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esri.com/arcgis-blog/products/arcgis-pro/mapping/something-in-the-water-the-mythology-of-snows-map-of-cholera/"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ellcomecollection.org/works/jxwtskzc/items?canvas=7"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aca5a184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aca5a18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faca5a184d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faca5a184d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298450" algn="l" rtl="0">
              <a:spcBef>
                <a:spcPts val="0"/>
              </a:spcBef>
              <a:spcAft>
                <a:spcPts val="0"/>
              </a:spcAft>
              <a:buSzPts val="1100"/>
              <a:buChar char="-"/>
            </a:pPr>
            <a:r>
              <a:rPr lang="en-GB" dirty="0"/>
              <a:t>Tufte, E. R. (1997). Visual Explanations (1st ed.). Graphics Press.</a:t>
            </a:r>
            <a:endParaRPr dirty="0"/>
          </a:p>
          <a:p>
            <a:pPr marL="457200" lvl="0" indent="-298450" algn="l" rtl="0">
              <a:spcBef>
                <a:spcPts val="0"/>
              </a:spcBef>
              <a:spcAft>
                <a:spcPts val="0"/>
              </a:spcAft>
              <a:buSzPts val="1100"/>
              <a:buChar char="-"/>
            </a:pPr>
            <a:r>
              <a:rPr lang="en-GB" dirty="0"/>
              <a:t>The X axis shows ambient air temperature during launch, the Y axis shows the number of incidents involving damage to O-rings; each data point on the graph is a test launch. What Tufte was emphasizing: the ambient air temperature during the Challenger launch was significantly lower than during any of the test launches.</a:t>
            </a:r>
            <a:endParaRPr dirty="0"/>
          </a:p>
          <a:p>
            <a:pPr marL="457200" lvl="0" indent="-298450" algn="l" rtl="0">
              <a:spcBef>
                <a:spcPts val="0"/>
              </a:spcBef>
              <a:spcAft>
                <a:spcPts val="0"/>
              </a:spcAft>
              <a:buSzPts val="1100"/>
              <a:buChar char="-"/>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faca5a184d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faca5a184d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GB"/>
              <a:t>Tufte, E. R. (1997). Visual Explanations (1st ed.). Graphics Press.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faca5a184d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faca5a184d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dirty="0"/>
              <a:t>Tufte, E. R. (1997). Visual Explanations (1st ed.). Graphics Press.</a:t>
            </a:r>
            <a:endParaRPr dirty="0"/>
          </a:p>
          <a:p>
            <a:pPr marL="457200" lvl="0" indent="-298450" algn="l" rtl="0">
              <a:spcBef>
                <a:spcPts val="0"/>
              </a:spcBef>
              <a:spcAft>
                <a:spcPts val="0"/>
              </a:spcAft>
              <a:buSzPts val="1100"/>
              <a:buChar char="-"/>
            </a:pPr>
            <a:r>
              <a:rPr lang="en-GB" dirty="0"/>
              <a:t>Tufte is making the case that the engineers who helped make the decision about whether or not to launch Challenger had all of the necessary data available to them, and could have used them to convince the decision-makers to abort the launch, but failed to present these data in a visual way (like Tufte’s graph) to convince the decision makers of their importance</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faca5a184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faca5a184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dirty="0"/>
              <a:t>Robison, W. L. (2017). Ethical Presentations of Data: Tufte and the Morton-Thiokol Engineers. In D. P. </a:t>
            </a:r>
            <a:r>
              <a:rPr lang="en-GB" dirty="0" err="1"/>
              <a:t>Michelfelder</a:t>
            </a:r>
            <a:r>
              <a:rPr lang="en-GB" dirty="0"/>
              <a:t>, B. Newberry, &amp; Q. Zhu (Eds.), Philosophy and Engineering (Vol. 26, pp. 151–162). Springer International Publishing. </a:t>
            </a:r>
            <a:r>
              <a:rPr lang="en-GB" u="sng" dirty="0">
                <a:solidFill>
                  <a:schemeClr val="hlink"/>
                </a:solidFill>
                <a:hlinkClick r:id="rId3"/>
              </a:rPr>
              <a:t>https://doi.org/10.1007/978-3-319-45193-0_12</a:t>
            </a:r>
            <a:r>
              <a:rPr lang="en-GB" dirty="0"/>
              <a:t> </a:t>
            </a:r>
            <a:endParaRPr dirty="0"/>
          </a:p>
          <a:p>
            <a:pPr marL="457200" lvl="0" indent="-298450" algn="l" rtl="0">
              <a:spcBef>
                <a:spcPts val="0"/>
              </a:spcBef>
              <a:spcAft>
                <a:spcPts val="0"/>
              </a:spcAft>
              <a:buSzPts val="1100"/>
              <a:buChar char="-"/>
            </a:pPr>
            <a:r>
              <a:rPr lang="en-GB" dirty="0"/>
              <a:t>Robison, W. (2002). Representation and misrepresentation: Tufte and the Morton Thiokol engineers on the Challenger. Science and Engineering Ethics, 8(1), 59–81. https://doi.org/10.1007/s11948-002-0033-2</a:t>
            </a:r>
            <a:endParaRPr dirty="0"/>
          </a:p>
          <a:p>
            <a:pPr marL="457200" lvl="0" indent="-298450" algn="l" rtl="0">
              <a:spcBef>
                <a:spcPts val="0"/>
              </a:spcBef>
              <a:spcAft>
                <a:spcPts val="0"/>
              </a:spcAft>
              <a:buSzPts val="1100"/>
              <a:buChar char="-"/>
            </a:pPr>
            <a:r>
              <a:rPr lang="en-GB" dirty="0"/>
              <a:t>Of note: one of Robison’s co-authors on certain other papers is one of the engineers (</a:t>
            </a:r>
            <a:r>
              <a:rPr lang="en-GB" dirty="0" err="1"/>
              <a:t>Boisjoly</a:t>
            </a:r>
            <a:r>
              <a:rPr lang="en-GB" dirty="0"/>
              <a:t>) who assisted with test launches</a:t>
            </a:r>
            <a:endParaRPr dirty="0"/>
          </a:p>
          <a:p>
            <a:pPr marL="457200" lvl="0" indent="-298450" algn="l" rtl="0">
              <a:spcBef>
                <a:spcPts val="0"/>
              </a:spcBef>
              <a:spcAft>
                <a:spcPts val="0"/>
              </a:spcAft>
              <a:buSzPts val="1100"/>
              <a:buChar char="-"/>
            </a:pPr>
            <a:r>
              <a:rPr lang="en-GB" dirty="0"/>
              <a:t>The argument here is that rather than measuring ambient air temperature, as Tufte did in his graphs, the relevant information to include on the X axis would have been the highly-localized temperature of the field joints near the O-rings at the time of launch (since the temperature near the rocket boosters is obviously a whole lot hotter than the ambient air temperature at ground level); this particular information was only recorded during one test launch, and is therefore not sufficient to make a trendline/any conclusions about a relationship between launch temperature and O-ring damage</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faca5a184d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faca5a184d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dirty="0"/>
              <a:t>Robison is arguing that by overly simplifying the problem/making data visualization without the requisite engineering context/knowledge, Tufte is unfairly placing the blame on engineers and casting doubt on their professional competence (ethics??)</a:t>
            </a:r>
            <a:endParaRPr dirty="0"/>
          </a:p>
          <a:p>
            <a:pPr marL="457200" lvl="0" indent="-298450" algn="l" rtl="0">
              <a:spcBef>
                <a:spcPts val="0"/>
              </a:spcBef>
              <a:spcAft>
                <a:spcPts val="0"/>
              </a:spcAft>
              <a:buSzPts val="1100"/>
              <a:buChar char="-"/>
            </a:pPr>
            <a:r>
              <a:rPr lang="en-GB" dirty="0"/>
              <a:t>Our point here isn’t so much which one is right as much as the fact that data visualization (or lack thereof) can and does impact people’s lives and wellbeing, and as such, we have an ethical responsibility as data scientists to think carefully and critically about how we go about designing these visualizations</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fc9e86df8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fc9e86df8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faca5a184d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faca5a184d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a:t>Give students time to screenshot/write down each question so they can consider all of them for each image.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faca5a184d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faca5a184d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1200"/>
              </a:spcBef>
              <a:spcAft>
                <a:spcPts val="0"/>
              </a:spcAft>
              <a:buClr>
                <a:schemeClr val="dk1"/>
              </a:buClr>
              <a:buSzPts val="1100"/>
              <a:buChar char="-"/>
            </a:pPr>
            <a:r>
              <a:rPr lang="en-GB" dirty="0">
                <a:solidFill>
                  <a:schemeClr val="dk1"/>
                </a:solidFill>
              </a:rPr>
              <a:t>Of note: unnecessary papyrus background and stylized font, drop shadows and angled 3D graph make things hard to read; colours of bars are redundant since bars are already </a:t>
            </a:r>
            <a:r>
              <a:rPr lang="en-GB" dirty="0" err="1">
                <a:solidFill>
                  <a:schemeClr val="dk1"/>
                </a:solidFill>
              </a:rPr>
              <a:t>labeled</a:t>
            </a:r>
            <a:r>
              <a:rPr lang="en-GB" dirty="0">
                <a:solidFill>
                  <a:schemeClr val="dk1"/>
                </a:solidFill>
              </a:rPr>
              <a:t> </a:t>
            </a:r>
            <a:endParaRPr dirty="0">
              <a:solidFill>
                <a:schemeClr val="dk1"/>
              </a:solidFill>
            </a:endParaRPr>
          </a:p>
          <a:p>
            <a:pPr marL="457200" lvl="0" indent="-298450" algn="l" rtl="0">
              <a:lnSpc>
                <a:spcPct val="115000"/>
              </a:lnSpc>
              <a:spcBef>
                <a:spcPts val="0"/>
              </a:spcBef>
              <a:spcAft>
                <a:spcPts val="0"/>
              </a:spcAft>
              <a:buSzPts val="1100"/>
              <a:buChar char="-"/>
            </a:pPr>
            <a:r>
              <a:rPr lang="en-GB" dirty="0">
                <a:solidFill>
                  <a:schemeClr val="dk1"/>
                </a:solidFill>
              </a:rPr>
              <a:t>Image: Healy, K. (2018). Chapter 1: Look at Data. In </a:t>
            </a:r>
            <a:r>
              <a:rPr lang="en-GB" i="1" dirty="0">
                <a:solidFill>
                  <a:schemeClr val="dk1"/>
                </a:solidFill>
              </a:rPr>
              <a:t>Data Visualization: A Practical Introduction.</a:t>
            </a:r>
            <a:r>
              <a:rPr lang="en-GB" dirty="0">
                <a:solidFill>
                  <a:schemeClr val="dk1"/>
                </a:solidFill>
              </a:rPr>
              <a:t> Princeton University Press. </a:t>
            </a:r>
            <a:endParaRPr dirty="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faca5a184d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faca5a184d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dirty="0"/>
              <a:t>Of note: This is a controversial/interesting case of breaking a lot of conventions for good data viz, but in its context (a magazine editorial arguing a particular case) this graph is memorable and makes its point; where’s the balance between simple and creative? Is this visualization still clear? What does it sacrifice in order to be creative? What does it gain?</a:t>
            </a:r>
            <a:endParaRPr dirty="0"/>
          </a:p>
          <a:p>
            <a:pPr marL="457200" lvl="0" indent="-298450" algn="l" rtl="0">
              <a:lnSpc>
                <a:spcPct val="115000"/>
              </a:lnSpc>
              <a:spcBef>
                <a:spcPts val="0"/>
              </a:spcBef>
              <a:spcAft>
                <a:spcPts val="0"/>
              </a:spcAft>
              <a:buClr>
                <a:schemeClr val="dk1"/>
              </a:buClr>
              <a:buSzPts val="1100"/>
              <a:buChar char="-"/>
            </a:pPr>
            <a:r>
              <a:rPr lang="en-GB" dirty="0">
                <a:solidFill>
                  <a:schemeClr val="dk1"/>
                </a:solidFill>
              </a:rPr>
              <a:t>Image: Healy, K. (2018). Chapter 1: Look at Data. In </a:t>
            </a:r>
            <a:r>
              <a:rPr lang="en-GB" i="1" dirty="0">
                <a:solidFill>
                  <a:schemeClr val="dk1"/>
                </a:solidFill>
              </a:rPr>
              <a:t>Data Visualization: A Practical Introduction.</a:t>
            </a:r>
            <a:r>
              <a:rPr lang="en-GB" dirty="0">
                <a:solidFill>
                  <a:schemeClr val="dk1"/>
                </a:solidFill>
              </a:rPr>
              <a:t> Princeton University Press. </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faca5a184d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faca5a184d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dirty="0"/>
              <a:t>Of note: These graphs are incredibly simple and are meant to demonstrate how something as simple as scale/aspect ratio can affect the ways in which we perceive information, even when the underlying data are identical</a:t>
            </a:r>
            <a:endParaRPr dirty="0"/>
          </a:p>
          <a:p>
            <a:pPr marL="457200" lvl="0" indent="-298450" algn="l" rtl="0">
              <a:lnSpc>
                <a:spcPct val="115000"/>
              </a:lnSpc>
              <a:spcBef>
                <a:spcPts val="0"/>
              </a:spcBef>
              <a:spcAft>
                <a:spcPts val="0"/>
              </a:spcAft>
              <a:buSzPts val="1100"/>
              <a:buChar char="-"/>
            </a:pPr>
            <a:r>
              <a:rPr lang="en-GB" dirty="0">
                <a:solidFill>
                  <a:schemeClr val="dk1"/>
                </a:solidFill>
              </a:rPr>
              <a:t>Image: Healy, K. (2018). Chapter 1: Look at Data. In </a:t>
            </a:r>
            <a:r>
              <a:rPr lang="en-GB" i="1" dirty="0">
                <a:solidFill>
                  <a:schemeClr val="dk1"/>
                </a:solidFill>
              </a:rPr>
              <a:t>Data Visualization: A Practical Introduction.</a:t>
            </a:r>
            <a:r>
              <a:rPr lang="en-GB" dirty="0">
                <a:solidFill>
                  <a:schemeClr val="dk1"/>
                </a:solidFill>
              </a:rPr>
              <a:t> Princeton University Press. </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fc9e86df84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fc9e86df84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64541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faca5a184d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faca5a184d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dirty="0"/>
              <a:t>Of note: Bad. Just bad. The pie graph slices don’t add up to 100%. The blue slice blends into the background (accessibility?).</a:t>
            </a:r>
            <a:endParaRPr dirty="0"/>
          </a:p>
          <a:p>
            <a:pPr marL="457200" lvl="0" indent="-298450" algn="l" rtl="0">
              <a:lnSpc>
                <a:spcPct val="115000"/>
              </a:lnSpc>
              <a:spcBef>
                <a:spcPts val="0"/>
              </a:spcBef>
              <a:spcAft>
                <a:spcPts val="0"/>
              </a:spcAft>
              <a:buClr>
                <a:schemeClr val="dk1"/>
              </a:buClr>
              <a:buSzPts val="1100"/>
              <a:buChar char="-"/>
            </a:pPr>
            <a:r>
              <a:rPr lang="en-GB" dirty="0">
                <a:solidFill>
                  <a:schemeClr val="dk1"/>
                </a:solidFill>
              </a:rPr>
              <a:t>Image: </a:t>
            </a:r>
            <a:r>
              <a:rPr lang="en-GB" u="sng" dirty="0">
                <a:solidFill>
                  <a:schemeClr val="hlink"/>
                </a:solidFill>
                <a:hlinkClick r:id="rId3"/>
              </a:rPr>
              <a:t>https://www.businessinsider.com/fox-news-charts-tricks-data-2012-11</a:t>
            </a:r>
            <a:r>
              <a:rPr lang="en-GB" dirty="0">
                <a:solidFill>
                  <a:schemeClr val="dk1"/>
                </a:solidFill>
              </a:rPr>
              <a:t> </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faca5a184d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faca5a184d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457200" lvl="0" indent="-298450" algn="l" rtl="0">
              <a:spcBef>
                <a:spcPts val="0"/>
              </a:spcBef>
              <a:spcAft>
                <a:spcPts val="0"/>
              </a:spcAft>
              <a:buSzPts val="1100"/>
              <a:buChar char="-"/>
            </a:pPr>
            <a:r>
              <a:rPr lang="en-GB" dirty="0"/>
              <a:t>Of note: The complication of the animation is offset by the simple colour scheme/layout. Black and white give good contrast. Legend is included, labels on the map. </a:t>
            </a:r>
            <a:endParaRPr dirty="0"/>
          </a:p>
          <a:p>
            <a:pPr marL="457200" lvl="0" indent="-298450" algn="l" rtl="0">
              <a:spcBef>
                <a:spcPts val="0"/>
              </a:spcBef>
              <a:spcAft>
                <a:spcPts val="0"/>
              </a:spcAft>
              <a:buSzPts val="1100"/>
              <a:buChar char="-"/>
            </a:pPr>
            <a:r>
              <a:rPr lang="en-GB" dirty="0"/>
              <a:t>Image: </a:t>
            </a:r>
            <a:r>
              <a:rPr lang="en-GB" u="sng" dirty="0">
                <a:solidFill>
                  <a:schemeClr val="hlink"/>
                </a:solidFill>
                <a:hlinkClick r:id="rId3"/>
              </a:rPr>
              <a:t>http://hint.fm/wind/</a:t>
            </a:r>
            <a:r>
              <a:rPr lang="en-GB" dirty="0"/>
              <a:t> </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faca5a184d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faca5a184d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dirty="0"/>
              <a:t>We’ll keep these three qualities in mind as we work through </a:t>
            </a:r>
            <a:r>
              <a:rPr lang="en-GB"/>
              <a:t>this course</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faca5a184d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faca5a184d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a:t>The ways that we utilize and value those three qualities relative to each other will change based on the context, audience, and data structure of our data visualization.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faca5a184d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faca5a184d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dirty="0"/>
              <a:t>We can learn best practices and general rules, but (as seen by the image of the famous monster graph) there are always situations where rules are bent and broken. </a:t>
            </a:r>
            <a:endParaRPr dirty="0"/>
          </a:p>
          <a:p>
            <a:pPr marL="457200" lvl="0" indent="-298450" algn="l" rtl="0">
              <a:spcBef>
                <a:spcPts val="0"/>
              </a:spcBef>
              <a:spcAft>
                <a:spcPts val="0"/>
              </a:spcAft>
              <a:buSzPts val="1100"/>
              <a:buChar char="-"/>
            </a:pPr>
            <a:r>
              <a:rPr lang="en-GB" dirty="0"/>
              <a:t>Being good at data visualization means knowing how to assess context/audience/data structure and decide accordingly what aesthetic, substantive, and perceptual qualities of your data visualization are more important for what you want to accomplish.  </a:t>
            </a:r>
          </a:p>
          <a:p>
            <a:pPr marL="457200" lvl="0" indent="-298450" algn="l" rtl="0">
              <a:spcBef>
                <a:spcPts val="0"/>
              </a:spcBef>
              <a:spcAft>
                <a:spcPts val="0"/>
              </a:spcAft>
              <a:buSzPts val="1100"/>
              <a:buChar char="-"/>
            </a:pPr>
            <a:r>
              <a:rPr lang="en-GB" dirty="0"/>
              <a:t>So you might be picking up from that that this course will be a little bit less technical than some of the other DSI offerings – we’ll definitely still be coding, but I really also want to emphasize building those quote-unquote “soft skills” that will help you not just make a graph but make a graph that will actually be useful to you and your audience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fc9e86df8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fc9e86df8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faca5a184d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faca5a184d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dirty="0"/>
              <a:t>One of the first and most influential decisions we make when embarking on a process of data visualization is on which tool we’re going to use</a:t>
            </a:r>
            <a:endParaRPr dirty="0"/>
          </a:p>
          <a:p>
            <a:pPr marL="457200" lvl="0" indent="-298450" algn="l" rtl="0">
              <a:spcBef>
                <a:spcPts val="0"/>
              </a:spcBef>
              <a:spcAft>
                <a:spcPts val="0"/>
              </a:spcAft>
              <a:buSzPts val="1100"/>
              <a:buChar char="●"/>
            </a:pPr>
            <a:r>
              <a:rPr lang="en-GB" dirty="0"/>
              <a:t>Data visualizations can be hand-drawn (and still incredibly effective!) but in most professional or academic contexts, we translate data into visual format using various software tools </a:t>
            </a:r>
            <a:endParaRPr dirty="0"/>
          </a:p>
          <a:p>
            <a:pPr marL="457200" lvl="0" indent="-298450" algn="l" rtl="0">
              <a:spcBef>
                <a:spcPts val="0"/>
              </a:spcBef>
              <a:spcAft>
                <a:spcPts val="0"/>
              </a:spcAft>
              <a:buSzPts val="1100"/>
              <a:buChar char="●"/>
            </a:pPr>
            <a:r>
              <a:rPr lang="en-GB" dirty="0"/>
              <a:t>Each of these tools has its own advantages and disadvantages, and is more commonly used in particular cases or to serve particular needs </a:t>
            </a:r>
            <a:endParaRPr dirty="0"/>
          </a:p>
          <a:p>
            <a:pPr marL="457200" lvl="0" indent="-298450" algn="l" rtl="0">
              <a:spcBef>
                <a:spcPts val="0"/>
              </a:spcBef>
              <a:spcAft>
                <a:spcPts val="0"/>
              </a:spcAft>
              <a:buSzPts val="1100"/>
              <a:buChar char="●"/>
            </a:pPr>
            <a:r>
              <a:rPr lang="en-GB" dirty="0"/>
              <a:t>We’re going to go through five of the most common tools for data visualization</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faca5a184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faca5a184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dirty="0" err="1"/>
              <a:t>Prodromou</a:t>
            </a:r>
            <a:r>
              <a:rPr lang="en-GB" dirty="0"/>
              <a:t>, T. (2017). Excel-</a:t>
            </a:r>
            <a:r>
              <a:rPr lang="en-GB" dirty="0" err="1"/>
              <a:t>lence</a:t>
            </a:r>
            <a:r>
              <a:rPr lang="en-GB" dirty="0"/>
              <a:t> in Data Visualization?: The Use of Microsoft Excel for Data Visualization and the Analysis of Big Data. In Data visualization and statistical literacy for open and big data (pp. 153–193). IGI Global. https://doi.org/10.4018/978-1-5225-2512-7.ch007</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faca5a184d_0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faca5a184d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Sample visualization made in Excel</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faca5a184d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faca5a184d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fc9e86df84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fc9e86df84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faca5a184d_0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faca5a184d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Sample visualizations made in Tableau Public: </a:t>
            </a:r>
            <a:endParaRPr dirty="0"/>
          </a:p>
          <a:p>
            <a:pPr marL="457200" lvl="0" indent="-298450" algn="l" rtl="0">
              <a:spcBef>
                <a:spcPts val="0"/>
              </a:spcBef>
              <a:spcAft>
                <a:spcPts val="0"/>
              </a:spcAft>
              <a:buSzPts val="1100"/>
              <a:buChar char="-"/>
            </a:pPr>
            <a:r>
              <a:rPr lang="en-GB" dirty="0"/>
              <a:t>Dinosaurs (</a:t>
            </a:r>
            <a:r>
              <a:rPr lang="en-GB" u="sng" dirty="0">
                <a:solidFill>
                  <a:schemeClr val="hlink"/>
                </a:solidFill>
                <a:hlinkClick r:id="rId3"/>
              </a:rPr>
              <a:t>https://public.tableau.com/app/profile/rahul7922/viz/Dinosaur2_16228076369930/Dinosaur</a:t>
            </a:r>
            <a:r>
              <a:rPr lang="en-GB" dirty="0"/>
              <a:t>) </a:t>
            </a:r>
            <a:endParaRPr dirty="0"/>
          </a:p>
          <a:p>
            <a:pPr marL="457200" lvl="0" indent="-298450" algn="l" rtl="0">
              <a:spcBef>
                <a:spcPts val="0"/>
              </a:spcBef>
              <a:spcAft>
                <a:spcPts val="0"/>
              </a:spcAft>
              <a:buSzPts val="1100"/>
              <a:buChar char="-"/>
            </a:pPr>
            <a:r>
              <a:rPr lang="en-GB" dirty="0"/>
              <a:t>The Entry Level Jobs Mirage (</a:t>
            </a:r>
            <a:r>
              <a:rPr lang="en-GB" u="sng" dirty="0">
                <a:solidFill>
                  <a:schemeClr val="hlink"/>
                </a:solidFill>
                <a:hlinkClick r:id="rId4"/>
              </a:rPr>
              <a:t>https://public.tableau.com/app/profile/arshad.ejaz/viz/Entry-leveljobsrequire3yearsofexperience_16304835725570/Dashboard</a:t>
            </a:r>
            <a:r>
              <a:rPr lang="en-GB" dirty="0"/>
              <a:t>) </a:t>
            </a:r>
            <a:endParaRPr dirty="0"/>
          </a:p>
          <a:p>
            <a:pPr marL="457200" lvl="0" indent="-298450" algn="l" rtl="0">
              <a:spcBef>
                <a:spcPts val="0"/>
              </a:spcBef>
              <a:spcAft>
                <a:spcPts val="0"/>
              </a:spcAft>
              <a:buSzPts val="1100"/>
              <a:buChar char="-"/>
            </a:pPr>
            <a:r>
              <a:rPr lang="en-GB" dirty="0"/>
              <a:t>Dwight K </a:t>
            </a:r>
            <a:r>
              <a:rPr lang="en-GB" dirty="0" err="1"/>
              <a:t>Schrute’s</a:t>
            </a:r>
            <a:r>
              <a:rPr lang="en-GB" dirty="0"/>
              <a:t> Surveillance System (</a:t>
            </a:r>
            <a:r>
              <a:rPr lang="en-GB" u="sng" dirty="0">
                <a:solidFill>
                  <a:schemeClr val="hlink"/>
                </a:solidFill>
                <a:hlinkClick r:id="rId5"/>
              </a:rPr>
              <a:t>https://public.tableau.com/app/profile/kasia.gasiewska.holc/viz/DwightSchrutesSurveillanceSystem/SurveillanceSystem</a:t>
            </a:r>
            <a:r>
              <a:rPr lang="en-GB" dirty="0"/>
              <a:t>)</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faca5a184d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faca5a184d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faca5a184d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faca5a184d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Sample visualization made in Power BI</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GB"/>
              <a:t>Image : </a:t>
            </a:r>
            <a:r>
              <a:rPr lang="en-GB" u="sng">
                <a:solidFill>
                  <a:schemeClr val="hlink"/>
                </a:solidFill>
                <a:hlinkClick r:id="rId3"/>
              </a:rPr>
              <a:t>https://braindemy.com/courses/power-bi-for-data-visualization-and-analysis/</a:t>
            </a:r>
            <a:r>
              <a:rPr lang="en-GB"/>
              <a:t>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faca5a184d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faca5a184d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faca5a184d_0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faca5a184d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Sample visualization made in R</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GB"/>
              <a:t>Image: </a:t>
            </a:r>
            <a:r>
              <a:rPr lang="en-GB" u="sng">
                <a:solidFill>
                  <a:schemeClr val="hlink"/>
                </a:solidFill>
                <a:hlinkClick r:id="rId3"/>
              </a:rPr>
              <a:t>https://www.datacareer.de/blog/top-r-data-visualization-libraries-for-data-science/</a:t>
            </a:r>
            <a:r>
              <a:rPr lang="en-GB"/>
              <a:t>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faca5a184d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faca5a184d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faca5a184d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faca5a184d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Sample visualization made in Python</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GB"/>
              <a:t>Image: </a:t>
            </a:r>
            <a:r>
              <a:rPr lang="en-GB" u="sng">
                <a:solidFill>
                  <a:schemeClr val="hlink"/>
                </a:solidFill>
                <a:hlinkClick r:id="rId3"/>
              </a:rPr>
              <a:t>https://towardsdatascience.com/5-quick-and-easy-data-visualizations-in-python-with-code-a2284bae952f</a:t>
            </a:r>
            <a:r>
              <a:rPr lang="en-GB"/>
              <a:t>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faca5a184d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faca5a184d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dirty="0"/>
              <a:t>In this module, the examples that we’ll be working through together will focus on R, and one component of your assessment for this module will involve creating your own visualization in R</a:t>
            </a:r>
            <a:endParaRPr dirty="0"/>
          </a:p>
          <a:p>
            <a:pPr marL="457200" lvl="0" indent="-298450" algn="l" rtl="0">
              <a:spcBef>
                <a:spcPts val="0"/>
              </a:spcBef>
              <a:spcAft>
                <a:spcPts val="0"/>
              </a:spcAft>
              <a:buSzPts val="1100"/>
              <a:buChar char="-"/>
            </a:pPr>
            <a:r>
              <a:rPr lang="en-GB" dirty="0"/>
              <a:t>BUT much of what you learn in this module will help you to make better data visualizations in other software tools as well; can be fun to compare and try to replicate what we’re doing in R in a different software as we go along</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298450" algn="l" rtl="0">
              <a:spcBef>
                <a:spcPts val="0"/>
              </a:spcBef>
              <a:spcAft>
                <a:spcPts val="0"/>
              </a:spcAft>
              <a:buSzPts val="1100"/>
              <a:buChar char="-"/>
            </a:pPr>
            <a:r>
              <a:rPr lang="en-GB" dirty="0"/>
              <a:t>Bollmann, S., Cook, D., Dumas, J., Fox, J., </a:t>
            </a:r>
            <a:r>
              <a:rPr lang="en-GB" dirty="0" err="1"/>
              <a:t>Josse</a:t>
            </a:r>
            <a:r>
              <a:rPr lang="en-GB" dirty="0"/>
              <a:t>, J., Keyes, O., Strobl, C., Turner, H., &amp; </a:t>
            </a:r>
            <a:r>
              <a:rPr lang="en-GB" dirty="0" err="1"/>
              <a:t>Debelak</a:t>
            </a:r>
            <a:r>
              <a:rPr lang="en-GB" dirty="0"/>
              <a:t>, R. (2017). A first survey on the diversity of the R community. R Journal, 9(2), 541–552.</a:t>
            </a:r>
            <a:endParaRPr dirty="0"/>
          </a:p>
          <a:p>
            <a:pPr marL="457200" lvl="0" indent="-298450" algn="l" rtl="0">
              <a:spcBef>
                <a:spcPts val="0"/>
              </a:spcBef>
              <a:spcAft>
                <a:spcPts val="0"/>
              </a:spcAft>
              <a:buSzPts val="1100"/>
              <a:buChar char="-"/>
            </a:pPr>
            <a:r>
              <a:rPr lang="en-GB" dirty="0"/>
              <a:t>Robinson, D. (2017, October 10). The Impressive Growth of R [Stack Overflow Blog]. The Overflow. https://stackoverflow.blog/2017/10/10/impressive-growth-r/</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fc9e86df8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fc9e86df8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f69a593ba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f69a593ba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fc9e86df8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fc9e86df8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faca5a184d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faca5a184d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f69a593ba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f69a593ba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faca5a184d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faca5a184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faca5a184d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faca5a184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NOTES:</a:t>
            </a:r>
            <a:endParaRPr dirty="0"/>
          </a:p>
          <a:p>
            <a:pPr marL="457200" lvl="0" indent="-298450" algn="l" rtl="0">
              <a:spcBef>
                <a:spcPts val="0"/>
              </a:spcBef>
              <a:spcAft>
                <a:spcPts val="0"/>
              </a:spcAft>
              <a:buSzPts val="1100"/>
              <a:buChar char="-"/>
            </a:pPr>
            <a:r>
              <a:rPr lang="en-GB" dirty="0"/>
              <a:t>This case has been incredibly mythologized; data viz didn’t actually stop an ongoing outbreak, but it was one compelling piece of evidence to make the case for cholera as waterborne disease, contributing to future lives saved. For more detail, see </a:t>
            </a:r>
            <a:r>
              <a:rPr lang="en-GB" u="sng" dirty="0">
                <a:solidFill>
                  <a:schemeClr val="hlink"/>
                </a:solidFill>
                <a:hlinkClick r:id="rId3"/>
              </a:rPr>
              <a:t>https://www.esri.com/arcgis-blog/products/arcgis-pro/mapping/something-in-the-water-the-mythology-of-snows-map-of-cholera/</a:t>
            </a:r>
            <a:r>
              <a:rPr lang="en-GB" dirty="0"/>
              <a:t> </a:t>
            </a:r>
            <a:endParaRPr dirty="0"/>
          </a:p>
          <a:p>
            <a:pPr marL="0" lvl="0" indent="0" algn="l" rtl="0">
              <a:spcBef>
                <a:spcPts val="0"/>
              </a:spcBef>
              <a:spcAft>
                <a:spcPts val="0"/>
              </a:spcAft>
              <a:buNone/>
            </a:pPr>
            <a:r>
              <a:rPr lang="en-GB" dirty="0"/>
              <a:t>REFERENCES: </a:t>
            </a:r>
            <a:endParaRPr dirty="0">
              <a:solidFill>
                <a:schemeClr val="dk1"/>
              </a:solidFill>
            </a:endParaRPr>
          </a:p>
          <a:p>
            <a:pPr marL="457200" lvl="0" indent="-298450" algn="l" rtl="0">
              <a:spcBef>
                <a:spcPts val="0"/>
              </a:spcBef>
              <a:spcAft>
                <a:spcPts val="0"/>
              </a:spcAft>
              <a:buClr>
                <a:schemeClr val="dk1"/>
              </a:buClr>
              <a:buSzPts val="1100"/>
              <a:buChar char="-"/>
            </a:pPr>
            <a:r>
              <a:rPr lang="en-GB" dirty="0">
                <a:solidFill>
                  <a:schemeClr val="dk1"/>
                </a:solidFill>
              </a:rPr>
              <a:t>Snow, J. (1855). On the Mode of Communication of Cholera. 1855.</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faca5a184d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faca5a184d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GB"/>
              <a:t>Was looking at British soldiers during the Crimean war</a:t>
            </a:r>
            <a:endParaRPr/>
          </a:p>
          <a:p>
            <a:pPr marL="0" lvl="0" indent="0" algn="l" rtl="0">
              <a:spcBef>
                <a:spcPts val="0"/>
              </a:spcBef>
              <a:spcAft>
                <a:spcPts val="0"/>
              </a:spcAft>
              <a:buNone/>
            </a:pPr>
            <a:r>
              <a:rPr lang="en-GB"/>
              <a:t>REFERENCES:</a:t>
            </a:r>
            <a:endParaRPr/>
          </a:p>
          <a:p>
            <a:pPr marL="457200" lvl="0" indent="-298450" algn="l" rtl="0">
              <a:spcBef>
                <a:spcPts val="0"/>
              </a:spcBef>
              <a:spcAft>
                <a:spcPts val="0"/>
              </a:spcAft>
              <a:buSzPts val="1100"/>
              <a:buChar char="-"/>
            </a:pPr>
            <a:r>
              <a:rPr lang="en-GB"/>
              <a:t>Nightingale, F. (1858). Notes on matters affecting the health, efficiency, and hospital administration of the British army: Founded chiefly on the experience of the late war. Harrison and Sons. </a:t>
            </a:r>
            <a:r>
              <a:rPr lang="en-GB" u="sng">
                <a:solidFill>
                  <a:schemeClr val="hlink"/>
                </a:solidFill>
                <a:hlinkClick r:id="rId3"/>
              </a:rPr>
              <a:t>https://wellcomecollection.org/works/jxwtskzc/items?canvas=7</a:t>
            </a:r>
            <a:r>
              <a:rPr lang="en-GB"/>
              <a: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aca5a184d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aca5a184d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faca5a184d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faca5a184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a:t>See Choo, C. W. (1998). The knowing organization: How organizations use information to construct meaning, create knowledge, and make decisions. Oxford University Press. for a detailed walkthrough of the Challenger incident through an information/knowledge management lens.</a:t>
            </a: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hyperlink" Target="https://link.springer.com/content/pdf/10.1007/s11948-002-0033-2.pdf" TargetMode="External"/><Relationship Id="rId4" Type="http://schemas.openxmlformats.org/officeDocument/2006/relationships/hyperlink" Target="https://link.springer.com/content/pdf/10.1007/978-3-319-45193-0_12.pdf"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www.businessinsider.com/fox-news-charts-tricks-data-2012-11"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hyperlink" Target="http://hint.fm/wind/" TargetMode="External"/><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public.tableau.com/app/profile/rahul7922/viz/Dinosaur2_16228076369930/Dinosaur" TargetMode="External"/><Relationship Id="rId7" Type="http://schemas.openxmlformats.org/officeDocument/2006/relationships/hyperlink" Target="https://public.tableau.com/app/profile/kasia.gasiewska.holc/viz/DwightSchrutesSurveillanceSystem/SurveillanceSystem"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hyperlink" Target="https://public.tableau.com/app/profile/arshad.ejaz/viz/Entry-leveljobsrequire3yearsofexperience_16304835725570/Dashboard" TargetMode="Externa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hyperlink" Target="https://www.r-project.org/COPYING"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hyperlink" Target="https://opensource.org/licenses/Python-2.0"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stackoverflow.blog/2017/10/10/impressive-growth-r/"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hyperlink" Target="https://journal.r-project.org/archive/2017-2/forwards.pdf"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www.ph.ucla.edu/epi/snow/snowmap1_1854.html"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hyperlink" Target="https://www.esri.com/arcgis-blog/products/arcgis-pro/mapping/something-in-the-water-the-mythology-of-snows-map-of-cholera/" TargetMode="Externa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hyperlink" Target="https://wellcomecollection.org/works/jxwtskzc/items?canvas=7"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b="1">
                <a:solidFill>
                  <a:srgbClr val="0000FF"/>
                </a:solidFill>
                <a:latin typeface="Fira Sans Condensed"/>
                <a:ea typeface="Fira Sans Condensed"/>
                <a:cs typeface="Fira Sans Condensed"/>
                <a:sym typeface="Fira Sans Condensed"/>
              </a:rPr>
              <a:t>Data Visualization</a:t>
            </a:r>
            <a:endParaRPr b="1">
              <a:solidFill>
                <a:srgbClr val="0000FF"/>
              </a:solidFill>
              <a:latin typeface="Fira Sans Condensed"/>
              <a:ea typeface="Fira Sans Condensed"/>
              <a:cs typeface="Fira Sans Condensed"/>
              <a:sym typeface="Fira Sans Condensed"/>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b="1" dirty="0">
                <a:solidFill>
                  <a:schemeClr val="dk1"/>
                </a:solidFill>
                <a:latin typeface="Fira Sans Condensed"/>
                <a:ea typeface="Fira Sans Condensed"/>
                <a:cs typeface="Fira Sans Condensed"/>
                <a:sym typeface="Fira Sans Condensed"/>
              </a:rPr>
              <a:t>Introduction and Overview</a:t>
            </a:r>
            <a:endParaRPr b="1" dirty="0">
              <a:solidFill>
                <a:schemeClr val="dk1"/>
              </a:solidFill>
              <a:latin typeface="Fira Sans Condensed"/>
              <a:ea typeface="Fira Sans Condensed"/>
              <a:cs typeface="Fira Sans Condensed"/>
              <a:sym typeface="Fira Sans Condensed"/>
            </a:endParaRPr>
          </a:p>
        </p:txBody>
      </p:sp>
      <p:sp>
        <p:nvSpPr>
          <p:cNvPr id="56" name="Google Shape;56;p13"/>
          <p:cNvSpPr txBox="1">
            <a:spLocks noGrp="1"/>
          </p:cNvSpPr>
          <p:nvPr>
            <p:ph type="body" idx="4294967295"/>
          </p:nvPr>
        </p:nvSpPr>
        <p:spPr>
          <a:xfrm>
            <a:off x="311700" y="4003850"/>
            <a:ext cx="8520600" cy="675900"/>
          </a:xfrm>
          <a:prstGeom prst="rect">
            <a:avLst/>
          </a:prstGeom>
        </p:spPr>
        <p:txBody>
          <a:bodyPr spcFirstLastPara="1" wrap="square" lIns="91425" tIns="91425" rIns="91425" bIns="91425" anchor="t" anchorCtr="0">
            <a:noAutofit/>
          </a:bodyPr>
          <a:lstStyle/>
          <a:p>
            <a:pPr marL="0" lvl="0" indent="0" algn="ctr" rtl="0">
              <a:lnSpc>
                <a:spcPct val="100000"/>
              </a:lnSpc>
              <a:spcBef>
                <a:spcPts val="1200"/>
              </a:spcBef>
              <a:spcAft>
                <a:spcPts val="1200"/>
              </a:spcAft>
              <a:buNone/>
            </a:pPr>
            <a:r>
              <a:rPr lang="en-GB" sz="1600" dirty="0">
                <a:latin typeface="Fira Sans Condensed"/>
                <a:ea typeface="Fira Sans Condensed"/>
                <a:cs typeface="Fira Sans Condensed"/>
                <a:sym typeface="Fira Sans Condensed"/>
              </a:rPr>
              <a:t>Data Sciences Institute, University of Toronto</a:t>
            </a:r>
            <a:endParaRPr sz="1600" dirty="0">
              <a:latin typeface="Fira Sans Condensed"/>
              <a:ea typeface="Fira Sans Condensed"/>
              <a:cs typeface="Fira Sans Condensed"/>
              <a:sym typeface="Fira Sans Condense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Fira Sans Condensed"/>
                <a:ea typeface="Fira Sans Condensed"/>
                <a:cs typeface="Fira Sans Condensed"/>
                <a:sym typeface="Fira Sans Condensed"/>
              </a:rPr>
              <a:t>The Challenger Disaster - Tufte’s Graph</a:t>
            </a:r>
            <a:endParaRPr b="1">
              <a:latin typeface="Fira Sans Condensed"/>
              <a:ea typeface="Fira Sans Condensed"/>
              <a:cs typeface="Fira Sans Condensed"/>
              <a:sym typeface="Fira Sans Condensed"/>
            </a:endParaRPr>
          </a:p>
        </p:txBody>
      </p:sp>
      <p:sp>
        <p:nvSpPr>
          <p:cNvPr id="111" name="Google Shape;111;p22"/>
          <p:cNvSpPr txBox="1">
            <a:spLocks noGrp="1"/>
          </p:cNvSpPr>
          <p:nvPr>
            <p:ph type="body" idx="1"/>
          </p:nvPr>
        </p:nvSpPr>
        <p:spPr>
          <a:xfrm>
            <a:off x="311700" y="1017725"/>
            <a:ext cx="8520600" cy="37536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GB" sz="2200">
                <a:latin typeface="Fira Sans Condensed"/>
                <a:ea typeface="Fira Sans Condensed"/>
                <a:cs typeface="Fira Sans Condensed"/>
                <a:sym typeface="Fira Sans Condensed"/>
              </a:rPr>
              <a:t>In 1997, Edward Tufte famously published a visualization showing the relationship between temperature during launches of test shuttle flights (pre-</a:t>
            </a:r>
            <a:r>
              <a:rPr lang="en-GB" sz="2200" i="1">
                <a:latin typeface="Fira Sans Condensed"/>
                <a:ea typeface="Fira Sans Condensed"/>
                <a:cs typeface="Fira Sans Condensed"/>
                <a:sym typeface="Fira Sans Condensed"/>
              </a:rPr>
              <a:t>Challenger</a:t>
            </a:r>
            <a:r>
              <a:rPr lang="en-GB" sz="2200">
                <a:latin typeface="Fira Sans Condensed"/>
                <a:ea typeface="Fira Sans Condensed"/>
                <a:cs typeface="Fira Sans Condensed"/>
                <a:sym typeface="Fira Sans Condensed"/>
              </a:rPr>
              <a:t>) and incidents of damage to O-rings</a:t>
            </a:r>
            <a:endParaRPr sz="2200">
              <a:latin typeface="Fira Sans Condensed"/>
              <a:ea typeface="Fira Sans Condensed"/>
              <a:cs typeface="Fira Sans Condensed"/>
              <a:sym typeface="Fira Sans Condensed"/>
            </a:endParaRPr>
          </a:p>
        </p:txBody>
      </p:sp>
      <p:pic>
        <p:nvPicPr>
          <p:cNvPr id="112" name="Google Shape;112;p22"/>
          <p:cNvPicPr preferRelativeResize="0"/>
          <p:nvPr/>
        </p:nvPicPr>
        <p:blipFill>
          <a:blip r:embed="rId3">
            <a:alphaModFix/>
          </a:blip>
          <a:stretch>
            <a:fillRect/>
          </a:stretch>
        </p:blipFill>
        <p:spPr>
          <a:xfrm>
            <a:off x="1548375" y="2308375"/>
            <a:ext cx="6047275" cy="2762299"/>
          </a:xfrm>
          <a:prstGeom prst="rect">
            <a:avLst/>
          </a:prstGeom>
          <a:noFill/>
          <a:ln>
            <a:noFill/>
          </a:ln>
        </p:spPr>
      </p:pic>
      <p:sp>
        <p:nvSpPr>
          <p:cNvPr id="113" name="Google Shape;113;p22"/>
          <p:cNvSpPr txBox="1"/>
          <p:nvPr/>
        </p:nvSpPr>
        <p:spPr>
          <a:xfrm>
            <a:off x="8077700" y="4743300"/>
            <a:ext cx="10662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a:solidFill>
                  <a:srgbClr val="595959"/>
                </a:solidFill>
                <a:latin typeface="Fira Sans Condensed"/>
                <a:ea typeface="Fira Sans Condensed"/>
                <a:cs typeface="Fira Sans Condensed"/>
                <a:sym typeface="Fira Sans Condensed"/>
              </a:rPr>
              <a:t>(Tufte, 1997)</a:t>
            </a:r>
            <a:endParaRPr sz="1200">
              <a:solidFill>
                <a:srgbClr val="595959"/>
              </a:solidFill>
              <a:latin typeface="Fira Sans Condensed"/>
              <a:ea typeface="Fira Sans Condensed"/>
              <a:cs typeface="Fira Sans Condensed"/>
              <a:sym typeface="Fira Sans Condense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Fira Sans Condensed"/>
                <a:ea typeface="Fira Sans Condensed"/>
                <a:cs typeface="Fira Sans Condensed"/>
                <a:sym typeface="Fira Sans Condensed"/>
              </a:rPr>
              <a:t>The Challenger Disaster - Tufte’s Graph</a:t>
            </a:r>
            <a:endParaRPr b="1">
              <a:latin typeface="Fira Sans Condensed"/>
              <a:ea typeface="Fira Sans Condensed"/>
              <a:cs typeface="Fira Sans Condensed"/>
              <a:sym typeface="Fira Sans Condensed"/>
            </a:endParaRPr>
          </a:p>
        </p:txBody>
      </p:sp>
      <p:sp>
        <p:nvSpPr>
          <p:cNvPr id="119" name="Google Shape;119;p23"/>
          <p:cNvSpPr txBox="1">
            <a:spLocks noGrp="1"/>
          </p:cNvSpPr>
          <p:nvPr>
            <p:ph type="body" idx="1"/>
          </p:nvPr>
        </p:nvSpPr>
        <p:spPr>
          <a:xfrm>
            <a:off x="311700" y="1017725"/>
            <a:ext cx="8520600" cy="37536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GB" sz="2200" dirty="0">
                <a:latin typeface="Fira Sans Condensed"/>
                <a:ea typeface="Fira Sans Condensed"/>
                <a:cs typeface="Fira Sans Condensed"/>
                <a:sym typeface="Fira Sans Condensed"/>
              </a:rPr>
              <a:t>Tufte’s graph seems to show that as launch temperatures decreased, O-ring incident rate increased; thus, by launching at temperatures lower than those tested, NASA unnecessarily endangered </a:t>
            </a:r>
            <a:r>
              <a:rPr lang="en-GB" sz="2200" i="1" dirty="0">
                <a:latin typeface="Fira Sans Condensed"/>
                <a:ea typeface="Fira Sans Condensed"/>
                <a:cs typeface="Fira Sans Condensed"/>
                <a:sym typeface="Fira Sans Condensed"/>
              </a:rPr>
              <a:t>Challenger</a:t>
            </a:r>
            <a:endParaRPr sz="2200" i="1" dirty="0">
              <a:latin typeface="Fira Sans Condensed"/>
              <a:ea typeface="Fira Sans Condensed"/>
              <a:cs typeface="Fira Sans Condensed"/>
              <a:sym typeface="Fira Sans Condensed"/>
            </a:endParaRPr>
          </a:p>
        </p:txBody>
      </p:sp>
      <p:pic>
        <p:nvPicPr>
          <p:cNvPr id="120" name="Google Shape;120;p23"/>
          <p:cNvPicPr preferRelativeResize="0"/>
          <p:nvPr/>
        </p:nvPicPr>
        <p:blipFill>
          <a:blip r:embed="rId3">
            <a:alphaModFix/>
          </a:blip>
          <a:stretch>
            <a:fillRect/>
          </a:stretch>
        </p:blipFill>
        <p:spPr>
          <a:xfrm>
            <a:off x="1548375" y="2308375"/>
            <a:ext cx="6047275" cy="2762299"/>
          </a:xfrm>
          <a:prstGeom prst="rect">
            <a:avLst/>
          </a:prstGeom>
          <a:noFill/>
          <a:ln>
            <a:noFill/>
          </a:ln>
        </p:spPr>
      </p:pic>
      <p:sp>
        <p:nvSpPr>
          <p:cNvPr id="121" name="Google Shape;121;p23"/>
          <p:cNvSpPr/>
          <p:nvPr/>
        </p:nvSpPr>
        <p:spPr>
          <a:xfrm rot="-2700000">
            <a:off x="5422625" y="2334294"/>
            <a:ext cx="225708" cy="2166292"/>
          </a:xfrm>
          <a:prstGeom prst="upArrow">
            <a:avLst>
              <a:gd name="adj1" fmla="val 50000"/>
              <a:gd name="adj2" fmla="val 50000"/>
            </a:avLst>
          </a:pr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3"/>
          <p:cNvSpPr txBox="1">
            <a:spLocks noGrp="1"/>
          </p:cNvSpPr>
          <p:nvPr>
            <p:ph type="body" idx="1"/>
          </p:nvPr>
        </p:nvSpPr>
        <p:spPr>
          <a:xfrm>
            <a:off x="6156775" y="3151774"/>
            <a:ext cx="2987225" cy="10755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sz="1900" b="1" dirty="0">
                <a:solidFill>
                  <a:srgbClr val="0000FF"/>
                </a:solidFill>
                <a:latin typeface="Fira Sans Condensed"/>
                <a:ea typeface="Fira Sans Condensed"/>
                <a:cs typeface="Fira Sans Condensed"/>
                <a:sym typeface="Fira Sans Condensed"/>
              </a:rPr>
              <a:t>Increased risk to O-rings as temperature goes down</a:t>
            </a:r>
            <a:endParaRPr sz="1900" b="1" i="1" dirty="0">
              <a:solidFill>
                <a:srgbClr val="0000FF"/>
              </a:solidFill>
              <a:latin typeface="Fira Sans Condensed"/>
              <a:ea typeface="Fira Sans Condensed"/>
              <a:cs typeface="Fira Sans Condensed"/>
              <a:sym typeface="Fira Sans Condensed"/>
            </a:endParaRPr>
          </a:p>
        </p:txBody>
      </p:sp>
      <p:sp>
        <p:nvSpPr>
          <p:cNvPr id="123" name="Google Shape;123;p23"/>
          <p:cNvSpPr txBox="1"/>
          <p:nvPr/>
        </p:nvSpPr>
        <p:spPr>
          <a:xfrm>
            <a:off x="8077700" y="4743300"/>
            <a:ext cx="10662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a:solidFill>
                  <a:srgbClr val="595959"/>
                </a:solidFill>
                <a:latin typeface="Fira Sans Condensed"/>
                <a:ea typeface="Fira Sans Condensed"/>
                <a:cs typeface="Fira Sans Condensed"/>
                <a:sym typeface="Fira Sans Condensed"/>
              </a:rPr>
              <a:t>(Tufte, 1997)</a:t>
            </a:r>
            <a:endParaRPr sz="1200">
              <a:solidFill>
                <a:srgbClr val="595959"/>
              </a:solidFill>
              <a:latin typeface="Fira Sans Condensed"/>
              <a:ea typeface="Fira Sans Condensed"/>
              <a:cs typeface="Fira Sans Condensed"/>
              <a:sym typeface="Fira Sans Condense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Fira Sans Condensed"/>
                <a:ea typeface="Fira Sans Condensed"/>
                <a:cs typeface="Fira Sans Condensed"/>
                <a:sym typeface="Fira Sans Condensed"/>
              </a:rPr>
              <a:t>The Challenger Disaster - Tufte’s Graph</a:t>
            </a:r>
            <a:endParaRPr b="1">
              <a:latin typeface="Fira Sans Condensed"/>
              <a:ea typeface="Fira Sans Condensed"/>
              <a:cs typeface="Fira Sans Condensed"/>
              <a:sym typeface="Fira Sans Condensed"/>
            </a:endParaRPr>
          </a:p>
        </p:txBody>
      </p:sp>
      <p:sp>
        <p:nvSpPr>
          <p:cNvPr id="129" name="Google Shape;129;p24"/>
          <p:cNvSpPr txBox="1">
            <a:spLocks noGrp="1"/>
          </p:cNvSpPr>
          <p:nvPr>
            <p:ph type="body" idx="1"/>
          </p:nvPr>
        </p:nvSpPr>
        <p:spPr>
          <a:xfrm>
            <a:off x="311700" y="1017725"/>
            <a:ext cx="8520600" cy="37536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GB" sz="2200" dirty="0">
                <a:latin typeface="Fira Sans Condensed"/>
                <a:ea typeface="Fira Sans Condensed"/>
                <a:cs typeface="Fira Sans Condensed"/>
                <a:sym typeface="Fira Sans Condensed"/>
              </a:rPr>
              <a:t>Tufte argued that the engineers responsible for communicating the results of the O-ring tests had failed to represent the data that might have saved the crew of </a:t>
            </a:r>
            <a:r>
              <a:rPr lang="en-GB" sz="2200" i="1" dirty="0">
                <a:latin typeface="Fira Sans Condensed"/>
                <a:ea typeface="Fira Sans Condensed"/>
                <a:cs typeface="Fira Sans Condensed"/>
                <a:sym typeface="Fira Sans Condensed"/>
              </a:rPr>
              <a:t>Challenger</a:t>
            </a:r>
            <a:endParaRPr sz="2200" i="1" dirty="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GB" sz="2200" dirty="0">
                <a:latin typeface="Fira Sans Condensed"/>
                <a:ea typeface="Fira Sans Condensed"/>
                <a:cs typeface="Fira Sans Condensed"/>
                <a:sym typeface="Fira Sans Condensed"/>
              </a:rPr>
              <a:t>Tufte’s graph is used as a classic case study demonstrating the importance of data visualization as a way to communicate complex information</a:t>
            </a:r>
            <a:endParaRPr sz="2200" dirty="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GB" sz="2200" dirty="0">
                <a:latin typeface="Fira Sans Condensed"/>
                <a:ea typeface="Fira Sans Condensed"/>
                <a:cs typeface="Fira Sans Condensed"/>
                <a:sym typeface="Fira Sans Condensed"/>
              </a:rPr>
              <a:t>Another case of data visualization saving lives?</a:t>
            </a:r>
            <a:endParaRPr sz="2200" dirty="0">
              <a:latin typeface="Fira Sans Condensed"/>
              <a:ea typeface="Fira Sans Condensed"/>
              <a:cs typeface="Fira Sans Condensed"/>
              <a:sym typeface="Fira Sans Condensed"/>
            </a:endParaRPr>
          </a:p>
        </p:txBody>
      </p:sp>
      <p:sp>
        <p:nvSpPr>
          <p:cNvPr id="130" name="Google Shape;130;p24"/>
          <p:cNvSpPr txBox="1"/>
          <p:nvPr/>
        </p:nvSpPr>
        <p:spPr>
          <a:xfrm>
            <a:off x="8077700" y="4743300"/>
            <a:ext cx="10662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a:solidFill>
                  <a:srgbClr val="595959"/>
                </a:solidFill>
                <a:latin typeface="Fira Sans Condensed"/>
                <a:ea typeface="Fira Sans Condensed"/>
                <a:cs typeface="Fira Sans Condensed"/>
                <a:sym typeface="Fira Sans Condensed"/>
              </a:rPr>
              <a:t>(Tufte, 1997)</a:t>
            </a:r>
            <a:endParaRPr sz="1200">
              <a:solidFill>
                <a:srgbClr val="595959"/>
              </a:solidFill>
              <a:latin typeface="Fira Sans Condensed"/>
              <a:ea typeface="Fira Sans Condensed"/>
              <a:cs typeface="Fira Sans Condensed"/>
              <a:sym typeface="Fira Sans Condense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25"/>
          <p:cNvPicPr preferRelativeResize="0"/>
          <p:nvPr/>
        </p:nvPicPr>
        <p:blipFill>
          <a:blip r:embed="rId3">
            <a:alphaModFix/>
          </a:blip>
          <a:stretch>
            <a:fillRect/>
          </a:stretch>
        </p:blipFill>
        <p:spPr>
          <a:xfrm>
            <a:off x="1428750" y="2647950"/>
            <a:ext cx="6286500" cy="2504625"/>
          </a:xfrm>
          <a:prstGeom prst="rect">
            <a:avLst/>
          </a:prstGeom>
          <a:noFill/>
          <a:ln>
            <a:noFill/>
          </a:ln>
        </p:spPr>
      </p:pic>
      <p:sp>
        <p:nvSpPr>
          <p:cNvPr id="136" name="Google Shape;136;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Fira Sans Condensed"/>
                <a:ea typeface="Fira Sans Condensed"/>
                <a:cs typeface="Fira Sans Condensed"/>
                <a:sym typeface="Fira Sans Condensed"/>
              </a:rPr>
              <a:t>The Challenger Disaster - But...</a:t>
            </a:r>
            <a:endParaRPr b="1">
              <a:latin typeface="Fira Sans Condensed"/>
              <a:ea typeface="Fira Sans Condensed"/>
              <a:cs typeface="Fira Sans Condensed"/>
              <a:sym typeface="Fira Sans Condensed"/>
            </a:endParaRPr>
          </a:p>
        </p:txBody>
      </p:sp>
      <p:sp>
        <p:nvSpPr>
          <p:cNvPr id="137" name="Google Shape;137;p25"/>
          <p:cNvSpPr txBox="1">
            <a:spLocks noGrp="1"/>
          </p:cNvSpPr>
          <p:nvPr>
            <p:ph type="body" idx="1"/>
          </p:nvPr>
        </p:nvSpPr>
        <p:spPr>
          <a:xfrm>
            <a:off x="311700" y="1000075"/>
            <a:ext cx="8520600" cy="25047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GB" sz="2200">
                <a:latin typeface="Fira Sans Condensed"/>
                <a:ea typeface="Fira Sans Condensed"/>
                <a:cs typeface="Fira Sans Condensed"/>
                <a:sym typeface="Fira Sans Condensed"/>
              </a:rPr>
              <a:t>The accuracy of Tufte’s visualization has </a:t>
            </a:r>
            <a:r>
              <a:rPr lang="en-GB" sz="2200" u="sng">
                <a:solidFill>
                  <a:schemeClr val="hlink"/>
                </a:solidFill>
                <a:latin typeface="Fira Sans Condensed"/>
                <a:ea typeface="Fira Sans Condensed"/>
                <a:cs typeface="Fira Sans Condensed"/>
                <a:sym typeface="Fira Sans Condensed"/>
                <a:hlinkClick r:id="rId4"/>
              </a:rPr>
              <a:t>been</a:t>
            </a:r>
            <a:r>
              <a:rPr lang="en-GB" sz="2200">
                <a:latin typeface="Fira Sans Condensed"/>
                <a:ea typeface="Fira Sans Condensed"/>
                <a:cs typeface="Fira Sans Condensed"/>
                <a:sym typeface="Fira Sans Condensed"/>
              </a:rPr>
              <a:t> </a:t>
            </a:r>
            <a:r>
              <a:rPr lang="en-GB" sz="2200" u="sng">
                <a:solidFill>
                  <a:schemeClr val="hlink"/>
                </a:solidFill>
                <a:latin typeface="Fira Sans Condensed"/>
                <a:ea typeface="Fira Sans Condensed"/>
                <a:cs typeface="Fira Sans Condensed"/>
                <a:sym typeface="Fira Sans Condensed"/>
                <a:hlinkClick r:id="rId5"/>
              </a:rPr>
              <a:t>debated</a:t>
            </a:r>
            <a:r>
              <a:rPr lang="en-GB" sz="2200">
                <a:latin typeface="Fira Sans Condensed"/>
                <a:ea typeface="Fira Sans Condensed"/>
                <a:cs typeface="Fira Sans Condensed"/>
                <a:sym typeface="Fira Sans Condensed"/>
              </a:rPr>
              <a:t>, with Robison identifying several errors in Tufte’s use of data</a:t>
            </a:r>
            <a:endParaRPr sz="220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GB" sz="2200">
                <a:latin typeface="Fira Sans Condensed"/>
                <a:ea typeface="Fira Sans Condensed"/>
                <a:cs typeface="Fira Sans Condensed"/>
                <a:sym typeface="Fira Sans Condensed"/>
              </a:rPr>
              <a:t>Robison suggests that only one test launch had actually produced relevant O-ring temperature data, producing this visual instead:</a:t>
            </a:r>
            <a:endParaRPr sz="2200">
              <a:latin typeface="Fira Sans Condensed"/>
              <a:ea typeface="Fira Sans Condensed"/>
              <a:cs typeface="Fira Sans Condensed"/>
              <a:sym typeface="Fira Sans Condensed"/>
            </a:endParaRPr>
          </a:p>
        </p:txBody>
      </p:sp>
      <p:sp>
        <p:nvSpPr>
          <p:cNvPr id="138" name="Google Shape;138;p25"/>
          <p:cNvSpPr txBox="1"/>
          <p:nvPr/>
        </p:nvSpPr>
        <p:spPr>
          <a:xfrm>
            <a:off x="7486650" y="4736575"/>
            <a:ext cx="1790700" cy="507801"/>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dirty="0">
                <a:solidFill>
                  <a:srgbClr val="595959"/>
                </a:solidFill>
                <a:latin typeface="Fira Sans Condensed"/>
                <a:ea typeface="Fira Sans Condensed"/>
                <a:cs typeface="Fira Sans Condensed"/>
                <a:sym typeface="Fira Sans Condensed"/>
              </a:rPr>
              <a:t>(Robison, 1997, 2002)</a:t>
            </a:r>
            <a:endParaRPr sz="1200" dirty="0">
              <a:solidFill>
                <a:srgbClr val="595959"/>
              </a:solidFill>
              <a:latin typeface="Fira Sans Condensed"/>
              <a:ea typeface="Fira Sans Condensed"/>
              <a:cs typeface="Fira Sans Condensed"/>
              <a:sym typeface="Fira Sans Condense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Fira Sans Condensed"/>
                <a:ea typeface="Fira Sans Condensed"/>
                <a:cs typeface="Fira Sans Condensed"/>
                <a:sym typeface="Fira Sans Condensed"/>
              </a:rPr>
              <a:t>The Challenger Disaster - But...</a:t>
            </a:r>
            <a:endParaRPr b="1">
              <a:latin typeface="Fira Sans Condensed"/>
              <a:ea typeface="Fira Sans Condensed"/>
              <a:cs typeface="Fira Sans Condensed"/>
              <a:sym typeface="Fira Sans Condensed"/>
            </a:endParaRPr>
          </a:p>
        </p:txBody>
      </p:sp>
      <p:sp>
        <p:nvSpPr>
          <p:cNvPr id="144" name="Google Shape;144;p26"/>
          <p:cNvSpPr txBox="1">
            <a:spLocks noGrp="1"/>
          </p:cNvSpPr>
          <p:nvPr>
            <p:ph type="body" idx="1"/>
          </p:nvPr>
        </p:nvSpPr>
        <p:spPr>
          <a:xfrm>
            <a:off x="311700" y="1152475"/>
            <a:ext cx="8520600" cy="28878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GB" sz="2200">
                <a:latin typeface="Fira Sans Condensed"/>
                <a:ea typeface="Fira Sans Condensed"/>
                <a:cs typeface="Fira Sans Condensed"/>
                <a:sym typeface="Fira Sans Condensed"/>
              </a:rPr>
              <a:t>Per Tufte, the </a:t>
            </a:r>
            <a:r>
              <a:rPr lang="en-GB" sz="2200" i="1">
                <a:latin typeface="Fira Sans Condensed"/>
                <a:ea typeface="Fira Sans Condensed"/>
                <a:cs typeface="Fira Sans Condensed"/>
                <a:sym typeface="Fira Sans Condensed"/>
              </a:rPr>
              <a:t>Challenger </a:t>
            </a:r>
            <a:r>
              <a:rPr lang="en-GB" sz="2200">
                <a:latin typeface="Fira Sans Condensed"/>
                <a:ea typeface="Fira Sans Condensed"/>
                <a:cs typeface="Fira Sans Condensed"/>
                <a:sym typeface="Fira Sans Condensed"/>
              </a:rPr>
              <a:t>disaster is a case where good data visualization could have facilitated understanding of complex data and saved lives</a:t>
            </a:r>
            <a:endParaRPr sz="220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GB" sz="2200">
                <a:latin typeface="Fira Sans Condensed"/>
                <a:ea typeface="Fira Sans Condensed"/>
                <a:cs typeface="Fira Sans Condensed"/>
                <a:sym typeface="Fira Sans Condensed"/>
              </a:rPr>
              <a:t>Per Robison, Tufte’s work is a case of bad data visualization unfairly placing blame and leading the audience to a faulty conclusion </a:t>
            </a:r>
            <a:endParaRPr sz="2200">
              <a:latin typeface="Fira Sans Condensed"/>
              <a:ea typeface="Fira Sans Condensed"/>
              <a:cs typeface="Fira Sans Condensed"/>
              <a:sym typeface="Fira Sans Condensed"/>
            </a:endParaRPr>
          </a:p>
          <a:p>
            <a:pPr marL="0" lvl="0" indent="0" algn="ctr" rtl="0">
              <a:spcBef>
                <a:spcPts val="1200"/>
              </a:spcBef>
              <a:spcAft>
                <a:spcPts val="1200"/>
              </a:spcAft>
              <a:buNone/>
            </a:pPr>
            <a:endParaRPr sz="2200" b="1">
              <a:solidFill>
                <a:srgbClr val="0000FF"/>
              </a:solidFill>
              <a:latin typeface="Fira Sans Condensed"/>
              <a:ea typeface="Fira Sans Condensed"/>
              <a:cs typeface="Fira Sans Condensed"/>
              <a:sym typeface="Fira Sans Condensed"/>
            </a:endParaRPr>
          </a:p>
        </p:txBody>
      </p:sp>
      <p:sp>
        <p:nvSpPr>
          <p:cNvPr id="145" name="Google Shape;145;p26"/>
          <p:cNvSpPr txBox="1"/>
          <p:nvPr/>
        </p:nvSpPr>
        <p:spPr>
          <a:xfrm>
            <a:off x="671250" y="2950525"/>
            <a:ext cx="7801500" cy="1557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2400">
              <a:solidFill>
                <a:schemeClr val="dk2"/>
              </a:solidFill>
              <a:latin typeface="Fira Sans Condensed"/>
              <a:ea typeface="Fira Sans Condensed"/>
              <a:cs typeface="Fira Sans Condensed"/>
              <a:sym typeface="Fira Sans Condensed"/>
            </a:endParaRPr>
          </a:p>
          <a:p>
            <a:pPr marL="0" lvl="0" indent="0" algn="ctr" rtl="0">
              <a:lnSpc>
                <a:spcPct val="115000"/>
              </a:lnSpc>
              <a:spcBef>
                <a:spcPts val="1200"/>
              </a:spcBef>
              <a:spcAft>
                <a:spcPts val="1200"/>
              </a:spcAft>
              <a:buNone/>
            </a:pPr>
            <a:r>
              <a:rPr lang="en-GB" sz="2400" b="1">
                <a:solidFill>
                  <a:srgbClr val="0000FF"/>
                </a:solidFill>
                <a:latin typeface="Fira Sans Condensed"/>
                <a:ea typeface="Fira Sans Condensed"/>
                <a:cs typeface="Fira Sans Condensed"/>
                <a:sym typeface="Fira Sans Condensed"/>
              </a:rPr>
              <a:t>The choices we make about visualizing our data have consequences - so how do we make better ones?</a:t>
            </a:r>
            <a:endParaRPr sz="16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7"/>
          <p:cNvSpPr/>
          <p:nvPr/>
        </p:nvSpPr>
        <p:spPr>
          <a:xfrm>
            <a:off x="172600" y="189850"/>
            <a:ext cx="8802600" cy="4781100"/>
          </a:xfrm>
          <a:prstGeom prst="rect">
            <a:avLst/>
          </a:pr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7"/>
          <p:cNvSpPr txBox="1">
            <a:spLocks noGrp="1"/>
          </p:cNvSpPr>
          <p:nvPr>
            <p:ph type="subTitle" idx="4294967295"/>
          </p:nvPr>
        </p:nvSpPr>
        <p:spPr>
          <a:xfrm>
            <a:off x="1864600" y="1911550"/>
            <a:ext cx="5418600" cy="1337700"/>
          </a:xfrm>
          <a:prstGeom prst="rect">
            <a:avLst/>
          </a:prstGeom>
        </p:spPr>
        <p:txBody>
          <a:bodyPr spcFirstLastPara="1" wrap="square" lIns="91425" tIns="91425" rIns="91425" bIns="91425" anchor="t" anchorCtr="0">
            <a:normAutofit fontScale="92500" lnSpcReduction="10000"/>
          </a:bodyPr>
          <a:lstStyle/>
          <a:p>
            <a:pPr marL="0" lvl="0" indent="0" algn="ctr" rtl="0">
              <a:spcBef>
                <a:spcPts val="0"/>
              </a:spcBef>
              <a:spcAft>
                <a:spcPts val="1200"/>
              </a:spcAft>
              <a:buNone/>
            </a:pPr>
            <a:r>
              <a:rPr lang="en-GB" sz="3200" b="1">
                <a:solidFill>
                  <a:schemeClr val="lt1"/>
                </a:solidFill>
                <a:latin typeface="Fira Sans Condensed"/>
                <a:ea typeface="Fira Sans Condensed"/>
                <a:cs typeface="Fira Sans Condensed"/>
                <a:sym typeface="Fira Sans Condensed"/>
              </a:rPr>
              <a:t>Activity: What is ‘good’ data visualization?</a:t>
            </a:r>
            <a:endParaRPr sz="3200" b="1">
              <a:solidFill>
                <a:schemeClr val="lt1"/>
              </a:solidFill>
              <a:latin typeface="Fira Sans Condensed"/>
              <a:ea typeface="Fira Sans Condensed"/>
              <a:cs typeface="Fira Sans Condensed"/>
              <a:sym typeface="Fira Sans Condense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Fira Sans Condensed"/>
                <a:ea typeface="Fira Sans Condensed"/>
                <a:cs typeface="Fira Sans Condensed"/>
                <a:sym typeface="Fira Sans Condensed"/>
              </a:rPr>
              <a:t>Activity</a:t>
            </a:r>
            <a:endParaRPr b="1">
              <a:latin typeface="Fira Sans Condensed"/>
              <a:ea typeface="Fira Sans Condensed"/>
              <a:cs typeface="Fira Sans Condensed"/>
              <a:sym typeface="Fira Sans Condensed"/>
            </a:endParaRPr>
          </a:p>
        </p:txBody>
      </p:sp>
      <p:sp>
        <p:nvSpPr>
          <p:cNvPr id="157" name="Google Shape;157;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74650" algn="l" rtl="0">
              <a:spcBef>
                <a:spcPts val="0"/>
              </a:spcBef>
              <a:spcAft>
                <a:spcPts val="0"/>
              </a:spcAft>
              <a:buSzPts val="2300"/>
              <a:buFont typeface="Fira Sans Condensed"/>
              <a:buChar char="●"/>
            </a:pPr>
            <a:r>
              <a:rPr lang="en-GB" sz="2300" dirty="0">
                <a:latin typeface="Fira Sans Condensed"/>
                <a:ea typeface="Fira Sans Condensed"/>
                <a:cs typeface="Fira Sans Condensed"/>
                <a:sym typeface="Fira Sans Condensed"/>
              </a:rPr>
              <a:t>Look at the following examples of data visualizations. For each, consider:</a:t>
            </a:r>
            <a:endParaRPr sz="1900" dirty="0">
              <a:latin typeface="Fira Sans Condensed"/>
              <a:ea typeface="Fira Sans Condensed"/>
              <a:cs typeface="Fira Sans Condensed"/>
              <a:sym typeface="Fira Sans Condensed"/>
            </a:endParaRPr>
          </a:p>
          <a:p>
            <a:pPr marL="914400" lvl="1" indent="-349250" algn="l" rtl="0">
              <a:spcBef>
                <a:spcPts val="0"/>
              </a:spcBef>
              <a:spcAft>
                <a:spcPts val="0"/>
              </a:spcAft>
              <a:buSzPts val="1900"/>
              <a:buFont typeface="Fira Sans Condensed"/>
              <a:buChar char="○"/>
            </a:pPr>
            <a:r>
              <a:rPr lang="en-GB" sz="1900" dirty="0">
                <a:latin typeface="Fira Sans Condensed"/>
                <a:ea typeface="Fira Sans Condensed"/>
                <a:cs typeface="Fira Sans Condensed"/>
                <a:sym typeface="Fira Sans Condensed"/>
              </a:rPr>
              <a:t>Is the visualization pleasing to look at? </a:t>
            </a:r>
            <a:endParaRPr sz="1900" dirty="0">
              <a:latin typeface="Fira Sans Condensed"/>
              <a:ea typeface="Fira Sans Condensed"/>
              <a:cs typeface="Fira Sans Condensed"/>
              <a:sym typeface="Fira Sans Condensed"/>
            </a:endParaRPr>
          </a:p>
          <a:p>
            <a:pPr marL="914400" lvl="1" indent="-349250" algn="l" rtl="0">
              <a:spcBef>
                <a:spcPts val="0"/>
              </a:spcBef>
              <a:spcAft>
                <a:spcPts val="0"/>
              </a:spcAft>
              <a:buSzPts val="1900"/>
              <a:buFont typeface="Fira Sans Condensed"/>
              <a:buChar char="○"/>
            </a:pPr>
            <a:r>
              <a:rPr lang="en-GB" sz="1900" dirty="0">
                <a:latin typeface="Fira Sans Condensed"/>
                <a:ea typeface="Fira Sans Condensed"/>
                <a:cs typeface="Fira Sans Condensed"/>
                <a:sym typeface="Fira Sans Condensed"/>
              </a:rPr>
              <a:t>Does the visualization accurately represent data?</a:t>
            </a:r>
            <a:endParaRPr sz="1900" dirty="0">
              <a:latin typeface="Fira Sans Condensed"/>
              <a:ea typeface="Fira Sans Condensed"/>
              <a:cs typeface="Fira Sans Condensed"/>
              <a:sym typeface="Fira Sans Condensed"/>
            </a:endParaRPr>
          </a:p>
          <a:p>
            <a:pPr marL="914400" lvl="1" indent="-349250" algn="l" rtl="0">
              <a:spcBef>
                <a:spcPts val="0"/>
              </a:spcBef>
              <a:spcAft>
                <a:spcPts val="0"/>
              </a:spcAft>
              <a:buSzPts val="1900"/>
              <a:buFont typeface="Fira Sans Condensed"/>
              <a:buChar char="○"/>
            </a:pPr>
            <a:r>
              <a:rPr lang="en-GB" sz="1900" dirty="0">
                <a:latin typeface="Fira Sans Condensed"/>
                <a:ea typeface="Fira Sans Condensed"/>
                <a:cs typeface="Fira Sans Condensed"/>
                <a:sym typeface="Fira Sans Condensed"/>
              </a:rPr>
              <a:t>Can we understand what message the maker of the visualization is attempting to convey?</a:t>
            </a:r>
            <a:endParaRPr sz="1900" dirty="0">
              <a:latin typeface="Fira Sans Condensed"/>
              <a:ea typeface="Fira Sans Condensed"/>
              <a:cs typeface="Fira Sans Condensed"/>
              <a:sym typeface="Fira Sans Condensed"/>
            </a:endParaRPr>
          </a:p>
          <a:p>
            <a:pPr marL="914400" lvl="1" indent="-349250" algn="l" rtl="0">
              <a:spcBef>
                <a:spcPts val="0"/>
              </a:spcBef>
              <a:spcAft>
                <a:spcPts val="0"/>
              </a:spcAft>
              <a:buSzPts val="1900"/>
              <a:buFont typeface="Fira Sans Condensed"/>
              <a:buChar char="○"/>
            </a:pPr>
            <a:r>
              <a:rPr lang="en-GB" sz="1900" dirty="0">
                <a:latin typeface="Fira Sans Condensed"/>
                <a:ea typeface="Fira Sans Condensed"/>
                <a:cs typeface="Fira Sans Condensed"/>
                <a:sym typeface="Fira Sans Condensed"/>
              </a:rPr>
              <a:t>Consider factors such as colour, size, use of images. Is this a ‘good’ data visualization? Why or why not?</a:t>
            </a:r>
            <a:endParaRPr sz="1900" dirty="0">
              <a:latin typeface="Fira Sans Condensed"/>
              <a:ea typeface="Fira Sans Condensed"/>
              <a:cs typeface="Fira Sans Condensed"/>
              <a:sym typeface="Fira Sans Condense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Fira Sans Condensed"/>
                <a:ea typeface="Fira Sans Condensed"/>
                <a:cs typeface="Fira Sans Condensed"/>
                <a:sym typeface="Fira Sans Condensed"/>
              </a:rPr>
              <a:t> </a:t>
            </a:r>
            <a:endParaRPr b="1">
              <a:latin typeface="Fira Sans Condensed"/>
              <a:ea typeface="Fira Sans Condensed"/>
              <a:cs typeface="Fira Sans Condensed"/>
              <a:sym typeface="Fira Sans Condensed"/>
            </a:endParaRPr>
          </a:p>
        </p:txBody>
      </p:sp>
      <p:pic>
        <p:nvPicPr>
          <p:cNvPr id="163" name="Google Shape;163;p29"/>
          <p:cNvPicPr preferRelativeResize="0"/>
          <p:nvPr/>
        </p:nvPicPr>
        <p:blipFill>
          <a:blip r:embed="rId3">
            <a:alphaModFix/>
          </a:blip>
          <a:stretch>
            <a:fillRect/>
          </a:stretch>
        </p:blipFill>
        <p:spPr>
          <a:xfrm>
            <a:off x="1197425" y="190338"/>
            <a:ext cx="6749151" cy="4762825"/>
          </a:xfrm>
          <a:prstGeom prst="rect">
            <a:avLst/>
          </a:prstGeom>
          <a:noFill/>
          <a:ln>
            <a:noFill/>
          </a:ln>
        </p:spPr>
      </p:pic>
      <p:sp>
        <p:nvSpPr>
          <p:cNvPr id="164" name="Google Shape;164;p29"/>
          <p:cNvSpPr txBox="1"/>
          <p:nvPr/>
        </p:nvSpPr>
        <p:spPr>
          <a:xfrm rot="-5400000">
            <a:off x="7249525" y="3932100"/>
            <a:ext cx="16419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a:solidFill>
                  <a:srgbClr val="595959"/>
                </a:solidFill>
                <a:latin typeface="Fira Sans Condensed"/>
                <a:ea typeface="Fira Sans Condensed"/>
                <a:cs typeface="Fira Sans Condensed"/>
                <a:sym typeface="Fira Sans Condensed"/>
              </a:rPr>
              <a:t>(Healy, 2018)</a:t>
            </a:r>
            <a:endParaRPr sz="1200">
              <a:solidFill>
                <a:srgbClr val="595959"/>
              </a:solidFill>
              <a:latin typeface="Fira Sans Condensed"/>
              <a:ea typeface="Fira Sans Condensed"/>
              <a:cs typeface="Fira Sans Condensed"/>
              <a:sym typeface="Fira Sans Condense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169" name="Google Shape;169;p30"/>
          <p:cNvPicPr preferRelativeResize="0"/>
          <p:nvPr/>
        </p:nvPicPr>
        <p:blipFill>
          <a:blip r:embed="rId3">
            <a:alphaModFix/>
          </a:blip>
          <a:stretch>
            <a:fillRect/>
          </a:stretch>
        </p:blipFill>
        <p:spPr>
          <a:xfrm>
            <a:off x="1911163" y="152400"/>
            <a:ext cx="5321676" cy="4838700"/>
          </a:xfrm>
          <a:prstGeom prst="rect">
            <a:avLst/>
          </a:prstGeom>
          <a:noFill/>
          <a:ln>
            <a:noFill/>
          </a:ln>
        </p:spPr>
      </p:pic>
      <p:sp>
        <p:nvSpPr>
          <p:cNvPr id="170" name="Google Shape;170;p30"/>
          <p:cNvSpPr txBox="1"/>
          <p:nvPr/>
        </p:nvSpPr>
        <p:spPr>
          <a:xfrm rot="-5400000">
            <a:off x="6459600" y="3970050"/>
            <a:ext cx="16419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a:solidFill>
                  <a:srgbClr val="595959"/>
                </a:solidFill>
                <a:latin typeface="Fira Sans Condensed"/>
                <a:ea typeface="Fira Sans Condensed"/>
                <a:cs typeface="Fira Sans Condensed"/>
                <a:sym typeface="Fira Sans Condensed"/>
              </a:rPr>
              <a:t>(Healy, 2018)</a:t>
            </a:r>
            <a:endParaRPr sz="1200">
              <a:solidFill>
                <a:srgbClr val="595959"/>
              </a:solidFill>
              <a:latin typeface="Fira Sans Condensed"/>
              <a:ea typeface="Fira Sans Condensed"/>
              <a:cs typeface="Fira Sans Condensed"/>
              <a:sym typeface="Fira Sans Condense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75" name="Google Shape;175;p31"/>
          <p:cNvPicPr preferRelativeResize="0"/>
          <p:nvPr/>
        </p:nvPicPr>
        <p:blipFill>
          <a:blip r:embed="rId3">
            <a:alphaModFix/>
          </a:blip>
          <a:stretch>
            <a:fillRect/>
          </a:stretch>
        </p:blipFill>
        <p:spPr>
          <a:xfrm>
            <a:off x="152400" y="273113"/>
            <a:ext cx="8839200" cy="3959328"/>
          </a:xfrm>
          <a:prstGeom prst="rect">
            <a:avLst/>
          </a:prstGeom>
          <a:noFill/>
          <a:ln>
            <a:noFill/>
          </a:ln>
        </p:spPr>
      </p:pic>
      <p:sp>
        <p:nvSpPr>
          <p:cNvPr id="176" name="Google Shape;176;p31"/>
          <p:cNvSpPr txBox="1">
            <a:spLocks noGrp="1"/>
          </p:cNvSpPr>
          <p:nvPr>
            <p:ph type="body" idx="1"/>
          </p:nvPr>
        </p:nvSpPr>
        <p:spPr>
          <a:xfrm>
            <a:off x="311700" y="4010000"/>
            <a:ext cx="8520600" cy="7614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GB" sz="2300">
                <a:latin typeface="Fira Sans Condensed"/>
                <a:ea typeface="Fira Sans Condensed"/>
                <a:cs typeface="Fira Sans Condensed"/>
                <a:sym typeface="Fira Sans Condensed"/>
              </a:rPr>
              <a:t>(The same data presented with two different aspect ratios)</a:t>
            </a:r>
            <a:endParaRPr sz="1900">
              <a:latin typeface="Fira Sans Condensed"/>
              <a:ea typeface="Fira Sans Condensed"/>
              <a:cs typeface="Fira Sans Condensed"/>
              <a:sym typeface="Fira Sans Condensed"/>
            </a:endParaRPr>
          </a:p>
        </p:txBody>
      </p:sp>
      <p:sp>
        <p:nvSpPr>
          <p:cNvPr id="177" name="Google Shape;177;p31"/>
          <p:cNvSpPr txBox="1"/>
          <p:nvPr/>
        </p:nvSpPr>
        <p:spPr>
          <a:xfrm rot="-5400000">
            <a:off x="8122950" y="2962600"/>
            <a:ext cx="16419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a:solidFill>
                  <a:srgbClr val="595959"/>
                </a:solidFill>
                <a:latin typeface="Fira Sans Condensed"/>
                <a:ea typeface="Fira Sans Condensed"/>
                <a:cs typeface="Fira Sans Condensed"/>
                <a:sym typeface="Fira Sans Condensed"/>
              </a:rPr>
              <a:t>(Healy, 2018)</a:t>
            </a:r>
            <a:endParaRPr sz="1200">
              <a:solidFill>
                <a:srgbClr val="595959"/>
              </a:solidFill>
              <a:latin typeface="Fira Sans Condensed"/>
              <a:ea typeface="Fira Sans Condensed"/>
              <a:cs typeface="Fira Sans Condensed"/>
              <a:sym typeface="Fira Sans Condense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776891" y="544172"/>
            <a:ext cx="7590217" cy="405515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 wish to acknowledge this land on which the University of Toronto operates. For thousands of years it has been the traditional land of the Huron-Wendat, the Seneca, and the </a:t>
            </a:r>
            <a:r>
              <a:rPr lang="en-US" dirty="0" err="1"/>
              <a:t>Mississaugas</a:t>
            </a:r>
            <a:r>
              <a:rPr lang="en-US" dirty="0"/>
              <a:t> of the Credit. Today, this meeting place is still the home to many Indigenous people from across Turtle Island and we are grateful to have the opportunity to work on this land.</a:t>
            </a:r>
            <a:endParaRPr dirty="0">
              <a:latin typeface="Fira Sans Condensed"/>
              <a:ea typeface="Fira Sans Condensed"/>
              <a:cs typeface="Fira Sans Condensed"/>
              <a:sym typeface="Fira Sans Condensed"/>
            </a:endParaRPr>
          </a:p>
        </p:txBody>
      </p:sp>
    </p:spTree>
    <p:extLst>
      <p:ext uri="{BB962C8B-B14F-4D97-AF65-F5344CB8AC3E}">
        <p14:creationId xmlns:p14="http://schemas.microsoft.com/office/powerpoint/2010/main" val="16416893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Google Shape;182;p32">
            <a:hlinkClick r:id="rId3"/>
          </p:cNvPr>
          <p:cNvPicPr preferRelativeResize="0"/>
          <p:nvPr/>
        </p:nvPicPr>
        <p:blipFill>
          <a:blip r:embed="rId4">
            <a:alphaModFix/>
          </a:blip>
          <a:stretch>
            <a:fillRect/>
          </a:stretch>
        </p:blipFill>
        <p:spPr>
          <a:xfrm>
            <a:off x="1721050" y="433550"/>
            <a:ext cx="5701876" cy="4276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Google Shape;187;p33">
            <a:hlinkClick r:id="rId3"/>
          </p:cNvPr>
          <p:cNvPicPr preferRelativeResize="0"/>
          <p:nvPr/>
        </p:nvPicPr>
        <p:blipFill>
          <a:blip r:embed="rId4">
            <a:alphaModFix/>
          </a:blip>
          <a:stretch>
            <a:fillRect/>
          </a:stretch>
        </p:blipFill>
        <p:spPr>
          <a:xfrm>
            <a:off x="811062" y="126550"/>
            <a:ext cx="7521876" cy="4458776"/>
          </a:xfrm>
          <a:prstGeom prst="rect">
            <a:avLst/>
          </a:prstGeom>
          <a:noFill/>
          <a:ln>
            <a:noFill/>
          </a:ln>
        </p:spPr>
      </p:pic>
      <p:sp>
        <p:nvSpPr>
          <p:cNvPr id="188" name="Google Shape;188;p33"/>
          <p:cNvSpPr txBox="1">
            <a:spLocks noGrp="1"/>
          </p:cNvSpPr>
          <p:nvPr>
            <p:ph type="body" idx="4294967295"/>
          </p:nvPr>
        </p:nvSpPr>
        <p:spPr>
          <a:xfrm>
            <a:off x="363400" y="4485475"/>
            <a:ext cx="8520600" cy="6579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1200"/>
              </a:spcAft>
              <a:buNone/>
            </a:pPr>
            <a:r>
              <a:rPr lang="en-GB" sz="2300">
                <a:latin typeface="Fira Sans Condensed"/>
                <a:ea typeface="Fira Sans Condensed"/>
                <a:cs typeface="Fira Sans Condensed"/>
                <a:sym typeface="Fira Sans Condensed"/>
              </a:rPr>
              <a:t>(Click image to view interactive visualization)</a:t>
            </a:r>
            <a:endParaRPr sz="1900">
              <a:latin typeface="Fira Sans Condensed"/>
              <a:ea typeface="Fira Sans Condensed"/>
              <a:cs typeface="Fira Sans Condensed"/>
              <a:sym typeface="Fira Sans Condense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Fira Sans Condensed"/>
                <a:ea typeface="Fira Sans Condensed"/>
                <a:cs typeface="Fira Sans Condensed"/>
                <a:sym typeface="Fira Sans Condensed"/>
              </a:rPr>
              <a:t>Activity</a:t>
            </a:r>
            <a:endParaRPr b="1">
              <a:latin typeface="Fira Sans Condensed"/>
              <a:ea typeface="Fira Sans Condensed"/>
              <a:cs typeface="Fira Sans Condensed"/>
              <a:sym typeface="Fira Sans Condensed"/>
            </a:endParaRPr>
          </a:p>
        </p:txBody>
      </p:sp>
      <p:sp>
        <p:nvSpPr>
          <p:cNvPr id="194" name="Google Shape;194;p34"/>
          <p:cNvSpPr txBox="1">
            <a:spLocks noGrp="1"/>
          </p:cNvSpPr>
          <p:nvPr>
            <p:ph type="body" idx="1"/>
          </p:nvPr>
        </p:nvSpPr>
        <p:spPr>
          <a:xfrm>
            <a:off x="311700" y="1152475"/>
            <a:ext cx="8520600" cy="38130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GB" sz="2200">
                <a:latin typeface="Fira Sans Condensed"/>
                <a:ea typeface="Fira Sans Condensed"/>
                <a:cs typeface="Fira Sans Condensed"/>
                <a:sym typeface="Fira Sans Condensed"/>
              </a:rPr>
              <a:t>Each of the questions corresponds to an important quality of data visualizations:</a:t>
            </a:r>
            <a:endParaRPr sz="1800">
              <a:latin typeface="Fira Sans Condensed"/>
              <a:ea typeface="Fira Sans Condensed"/>
              <a:cs typeface="Fira Sans Condensed"/>
              <a:sym typeface="Fira Sans Condensed"/>
            </a:endParaRPr>
          </a:p>
          <a:p>
            <a:pPr marL="914400" lvl="1" indent="-342900" algn="l" rtl="0">
              <a:spcBef>
                <a:spcPts val="0"/>
              </a:spcBef>
              <a:spcAft>
                <a:spcPts val="0"/>
              </a:spcAft>
              <a:buSzPts val="1800"/>
              <a:buFont typeface="Fira Sans Condensed"/>
              <a:buChar char="○"/>
            </a:pPr>
            <a:r>
              <a:rPr lang="en-GB" sz="1800">
                <a:latin typeface="Fira Sans Condensed"/>
                <a:ea typeface="Fira Sans Condensed"/>
                <a:cs typeface="Fira Sans Condensed"/>
                <a:sym typeface="Fira Sans Condensed"/>
              </a:rPr>
              <a:t>Is the visualization pleasing to look at?</a:t>
            </a:r>
            <a:r>
              <a:rPr lang="en-GB" sz="2000">
                <a:solidFill>
                  <a:srgbClr val="0000FF"/>
                </a:solidFill>
                <a:latin typeface="Fira Sans Condensed"/>
                <a:ea typeface="Fira Sans Condensed"/>
                <a:cs typeface="Fira Sans Condensed"/>
                <a:sym typeface="Fira Sans Condensed"/>
              </a:rPr>
              <a:t> </a:t>
            </a:r>
            <a:r>
              <a:rPr lang="en-GB" sz="2000">
                <a:latin typeface="Fira Sans Condensed"/>
                <a:ea typeface="Fira Sans Condensed"/>
                <a:cs typeface="Fira Sans Condensed"/>
                <a:sym typeface="Fira Sans Condensed"/>
              </a:rPr>
              <a:t>→ </a:t>
            </a:r>
            <a:r>
              <a:rPr lang="en-GB" sz="2200">
                <a:solidFill>
                  <a:srgbClr val="0000FF"/>
                </a:solidFill>
                <a:latin typeface="Fira Sans Condensed"/>
                <a:ea typeface="Fira Sans Condensed"/>
                <a:cs typeface="Fira Sans Condensed"/>
                <a:sym typeface="Fira Sans Condensed"/>
              </a:rPr>
              <a:t>Aesthetic </a:t>
            </a:r>
            <a:endParaRPr sz="2000">
              <a:latin typeface="Fira Sans Condensed"/>
              <a:ea typeface="Fira Sans Condensed"/>
              <a:cs typeface="Fira Sans Condensed"/>
              <a:sym typeface="Fira Sans Condensed"/>
            </a:endParaRPr>
          </a:p>
          <a:p>
            <a:pPr marL="914400" lvl="1" indent="-342900" algn="l" rtl="0">
              <a:spcBef>
                <a:spcPts val="0"/>
              </a:spcBef>
              <a:spcAft>
                <a:spcPts val="0"/>
              </a:spcAft>
              <a:buSzPts val="1800"/>
              <a:buFont typeface="Fira Sans Condensed"/>
              <a:buChar char="○"/>
            </a:pPr>
            <a:r>
              <a:rPr lang="en-GB" sz="1800">
                <a:latin typeface="Fira Sans Condensed"/>
                <a:ea typeface="Fira Sans Condensed"/>
                <a:cs typeface="Fira Sans Condensed"/>
                <a:sym typeface="Fira Sans Condensed"/>
              </a:rPr>
              <a:t>Does the visualization accurately and honestly present data? </a:t>
            </a:r>
            <a:r>
              <a:rPr lang="en-GB" sz="2000">
                <a:latin typeface="Fira Sans Condensed"/>
                <a:ea typeface="Fira Sans Condensed"/>
                <a:cs typeface="Fira Sans Condensed"/>
                <a:sym typeface="Fira Sans Condensed"/>
              </a:rPr>
              <a:t>→ </a:t>
            </a:r>
            <a:r>
              <a:rPr lang="en-GB" sz="2200">
                <a:solidFill>
                  <a:srgbClr val="0000FF"/>
                </a:solidFill>
                <a:latin typeface="Fira Sans Condensed"/>
                <a:ea typeface="Fira Sans Condensed"/>
                <a:cs typeface="Fira Sans Condensed"/>
                <a:sym typeface="Fira Sans Condensed"/>
              </a:rPr>
              <a:t>Substantive</a:t>
            </a:r>
            <a:endParaRPr sz="2000">
              <a:latin typeface="Fira Sans Condensed"/>
              <a:ea typeface="Fira Sans Condensed"/>
              <a:cs typeface="Fira Sans Condensed"/>
              <a:sym typeface="Fira Sans Condensed"/>
            </a:endParaRPr>
          </a:p>
          <a:p>
            <a:pPr marL="914400" lvl="1" indent="-342900" algn="l" rtl="0">
              <a:spcBef>
                <a:spcPts val="0"/>
              </a:spcBef>
              <a:spcAft>
                <a:spcPts val="0"/>
              </a:spcAft>
              <a:buSzPts val="1800"/>
              <a:buFont typeface="Fira Sans Condensed"/>
              <a:buChar char="○"/>
            </a:pPr>
            <a:r>
              <a:rPr lang="en-GB" sz="1800">
                <a:latin typeface="Fira Sans Condensed"/>
                <a:ea typeface="Fira Sans Condensed"/>
                <a:cs typeface="Fira Sans Condensed"/>
                <a:sym typeface="Fira Sans Condensed"/>
              </a:rPr>
              <a:t>Can we understand what message the maker of the visualization is attempting to convey?</a:t>
            </a:r>
            <a:r>
              <a:rPr lang="en-GB" sz="2000">
                <a:solidFill>
                  <a:srgbClr val="0000FF"/>
                </a:solidFill>
                <a:latin typeface="Fira Sans Condensed"/>
                <a:ea typeface="Fira Sans Condensed"/>
                <a:cs typeface="Fira Sans Condensed"/>
                <a:sym typeface="Fira Sans Condensed"/>
              </a:rPr>
              <a:t> </a:t>
            </a:r>
            <a:r>
              <a:rPr lang="en-GB" sz="2000">
                <a:latin typeface="Fira Sans Condensed"/>
                <a:ea typeface="Fira Sans Condensed"/>
                <a:cs typeface="Fira Sans Condensed"/>
                <a:sym typeface="Fira Sans Condensed"/>
              </a:rPr>
              <a:t>→</a:t>
            </a:r>
            <a:r>
              <a:rPr lang="en-GB" sz="2200">
                <a:latin typeface="Fira Sans Condensed"/>
                <a:ea typeface="Fira Sans Condensed"/>
                <a:cs typeface="Fira Sans Condensed"/>
                <a:sym typeface="Fira Sans Condensed"/>
              </a:rPr>
              <a:t> </a:t>
            </a:r>
            <a:r>
              <a:rPr lang="en-GB" sz="2200">
                <a:solidFill>
                  <a:srgbClr val="0000FF"/>
                </a:solidFill>
                <a:latin typeface="Fira Sans Condensed"/>
                <a:ea typeface="Fira Sans Condensed"/>
                <a:cs typeface="Fira Sans Condensed"/>
                <a:sym typeface="Fira Sans Condensed"/>
              </a:rPr>
              <a:t>Perceptual</a:t>
            </a:r>
            <a:endParaRPr sz="2400">
              <a:solidFill>
                <a:schemeClr val="dk1"/>
              </a:solidFill>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GB" sz="2200">
                <a:latin typeface="Fira Sans Condensed"/>
                <a:ea typeface="Fira Sans Condensed"/>
                <a:cs typeface="Fira Sans Condensed"/>
                <a:sym typeface="Fira Sans Condensed"/>
              </a:rPr>
              <a:t>We need to consider all of these qualities when evaluating and designing ‘good’ data visualizations</a:t>
            </a:r>
            <a:endParaRPr sz="2000">
              <a:solidFill>
                <a:srgbClr val="0000FF"/>
              </a:solidFill>
              <a:latin typeface="Fira Sans Condensed"/>
              <a:ea typeface="Fira Sans Condensed"/>
              <a:cs typeface="Fira Sans Condensed"/>
              <a:sym typeface="Fira Sans Condensed"/>
            </a:endParaRPr>
          </a:p>
        </p:txBody>
      </p:sp>
      <p:sp>
        <p:nvSpPr>
          <p:cNvPr id="195" name="Google Shape;195;p34"/>
          <p:cNvSpPr txBox="1"/>
          <p:nvPr/>
        </p:nvSpPr>
        <p:spPr>
          <a:xfrm>
            <a:off x="7220932" y="4743300"/>
            <a:ext cx="1923068" cy="507801"/>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dirty="0">
                <a:solidFill>
                  <a:srgbClr val="595959"/>
                </a:solidFill>
                <a:latin typeface="Fira Sans Condensed"/>
                <a:ea typeface="Fira Sans Condensed"/>
                <a:cs typeface="Fira Sans Condensed"/>
                <a:sym typeface="Fira Sans Condensed"/>
              </a:rPr>
              <a:t>(Healy, 2018; Chapter 1)</a:t>
            </a:r>
            <a:endParaRPr sz="1200" dirty="0">
              <a:solidFill>
                <a:srgbClr val="595959"/>
              </a:solidFill>
              <a:latin typeface="Fira Sans Condensed"/>
              <a:ea typeface="Fira Sans Condensed"/>
              <a:cs typeface="Fira Sans Condensed"/>
              <a:sym typeface="Fira Sans Condense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Fira Sans Condensed"/>
                <a:ea typeface="Fira Sans Condensed"/>
                <a:cs typeface="Fira Sans Condensed"/>
                <a:sym typeface="Fira Sans Condensed"/>
              </a:rPr>
              <a:t>What data visualization IS</a:t>
            </a:r>
            <a:endParaRPr b="1">
              <a:latin typeface="Fira Sans Condensed"/>
              <a:ea typeface="Fira Sans Condensed"/>
              <a:cs typeface="Fira Sans Condensed"/>
              <a:sym typeface="Fira Sans Condensed"/>
            </a:endParaRPr>
          </a:p>
        </p:txBody>
      </p:sp>
      <p:sp>
        <p:nvSpPr>
          <p:cNvPr id="201" name="Google Shape;201;p35"/>
          <p:cNvSpPr txBox="1">
            <a:spLocks noGrp="1"/>
          </p:cNvSpPr>
          <p:nvPr>
            <p:ph type="body" idx="1"/>
          </p:nvPr>
        </p:nvSpPr>
        <p:spPr>
          <a:xfrm>
            <a:off x="311700" y="1152475"/>
            <a:ext cx="8520600" cy="3801000"/>
          </a:xfrm>
          <a:prstGeom prst="rect">
            <a:avLst/>
          </a:prstGeom>
        </p:spPr>
        <p:txBody>
          <a:bodyPr spcFirstLastPara="1" wrap="square" lIns="91425" tIns="91425" rIns="91425" bIns="91425" anchor="t" anchorCtr="0">
            <a:noAutofit/>
          </a:bodyPr>
          <a:lstStyle/>
          <a:p>
            <a:pPr marL="457200" lvl="0" indent="-406400" algn="l" rtl="0">
              <a:spcBef>
                <a:spcPts val="0"/>
              </a:spcBef>
              <a:spcAft>
                <a:spcPts val="0"/>
              </a:spcAft>
              <a:buSzPts val="2800"/>
              <a:buFont typeface="Fira Sans Condensed"/>
              <a:buChar char="●"/>
            </a:pPr>
            <a:r>
              <a:rPr lang="en-GB" sz="2800" dirty="0">
                <a:latin typeface="Fira Sans Condensed"/>
                <a:ea typeface="Fira Sans Condensed"/>
                <a:cs typeface="Fira Sans Condensed"/>
                <a:sym typeface="Fira Sans Condensed"/>
              </a:rPr>
              <a:t>Dependent on:</a:t>
            </a:r>
            <a:endParaRPr sz="2800" dirty="0">
              <a:latin typeface="Fira Sans Condensed"/>
              <a:ea typeface="Fira Sans Condensed"/>
              <a:cs typeface="Fira Sans Condensed"/>
              <a:sym typeface="Fira Sans Condensed"/>
            </a:endParaRPr>
          </a:p>
          <a:p>
            <a:pPr marL="914400" lvl="1" indent="-381000" algn="l" rtl="0">
              <a:spcBef>
                <a:spcPts val="0"/>
              </a:spcBef>
              <a:spcAft>
                <a:spcPts val="0"/>
              </a:spcAft>
              <a:buSzPts val="2400"/>
              <a:buFont typeface="Fira Sans Condensed"/>
              <a:buChar char="○"/>
            </a:pPr>
            <a:r>
              <a:rPr lang="en-GB" sz="2400" dirty="0">
                <a:solidFill>
                  <a:srgbClr val="0000FF"/>
                </a:solidFill>
                <a:latin typeface="Fira Sans Condensed"/>
                <a:ea typeface="Fira Sans Condensed"/>
                <a:cs typeface="Fira Sans Condensed"/>
                <a:sym typeface="Fira Sans Condensed"/>
              </a:rPr>
              <a:t>Context</a:t>
            </a:r>
            <a:r>
              <a:rPr lang="en-GB" sz="2400" dirty="0">
                <a:latin typeface="Fira Sans Condensed"/>
                <a:ea typeface="Fira Sans Condensed"/>
                <a:cs typeface="Fira Sans Condensed"/>
                <a:sym typeface="Fira Sans Condensed"/>
              </a:rPr>
              <a:t> → </a:t>
            </a:r>
            <a:r>
              <a:rPr lang="en-GB" sz="2400" b="1" dirty="0">
                <a:latin typeface="Fira Sans Condensed"/>
                <a:ea typeface="Fira Sans Condensed"/>
                <a:cs typeface="Fira Sans Condensed"/>
                <a:sym typeface="Fira Sans Condensed"/>
              </a:rPr>
              <a:t>where and how </a:t>
            </a:r>
            <a:r>
              <a:rPr lang="en-GB" sz="2400" dirty="0">
                <a:latin typeface="Fira Sans Condensed"/>
                <a:ea typeface="Fira Sans Condensed"/>
                <a:cs typeface="Fira Sans Condensed"/>
                <a:sym typeface="Fira Sans Condensed"/>
              </a:rPr>
              <a:t>will our visualization be used? (</a:t>
            </a:r>
            <a:r>
              <a:rPr lang="en-GB" sz="2400" dirty="0" err="1">
                <a:latin typeface="Fira Sans Condensed"/>
                <a:ea typeface="Fira Sans Condensed"/>
                <a:cs typeface="Fira Sans Condensed"/>
                <a:sym typeface="Fira Sans Condensed"/>
              </a:rPr>
              <a:t>eg.</a:t>
            </a:r>
            <a:r>
              <a:rPr lang="en-GB" sz="2400" dirty="0">
                <a:latin typeface="Fira Sans Condensed"/>
                <a:ea typeface="Fira Sans Condensed"/>
                <a:cs typeface="Fira Sans Condensed"/>
                <a:sym typeface="Fira Sans Condensed"/>
              </a:rPr>
              <a:t> academic journal, poster, infographic)</a:t>
            </a:r>
            <a:endParaRPr sz="2400" dirty="0">
              <a:latin typeface="Fira Sans Condensed"/>
              <a:ea typeface="Fira Sans Condensed"/>
              <a:cs typeface="Fira Sans Condensed"/>
              <a:sym typeface="Fira Sans Condensed"/>
            </a:endParaRPr>
          </a:p>
          <a:p>
            <a:pPr marL="914400" lvl="1" indent="-381000" algn="l" rtl="0">
              <a:spcBef>
                <a:spcPts val="0"/>
              </a:spcBef>
              <a:spcAft>
                <a:spcPts val="0"/>
              </a:spcAft>
              <a:buSzPts val="2400"/>
              <a:buFont typeface="Fira Sans Condensed"/>
              <a:buChar char="○"/>
            </a:pPr>
            <a:r>
              <a:rPr lang="en-GB" sz="2400" dirty="0">
                <a:solidFill>
                  <a:srgbClr val="0000FF"/>
                </a:solidFill>
                <a:latin typeface="Fira Sans Condensed"/>
                <a:ea typeface="Fira Sans Condensed"/>
                <a:cs typeface="Fira Sans Condensed"/>
                <a:sym typeface="Fira Sans Condensed"/>
              </a:rPr>
              <a:t>Audience </a:t>
            </a:r>
            <a:r>
              <a:rPr lang="en-GB" sz="2400" dirty="0">
                <a:latin typeface="Fira Sans Condensed"/>
                <a:ea typeface="Fira Sans Condensed"/>
                <a:cs typeface="Fira Sans Condensed"/>
                <a:sym typeface="Fira Sans Condensed"/>
              </a:rPr>
              <a:t>→ </a:t>
            </a:r>
            <a:r>
              <a:rPr lang="en-GB" sz="2400" b="1" dirty="0">
                <a:latin typeface="Fira Sans Condensed"/>
                <a:ea typeface="Fira Sans Condensed"/>
                <a:cs typeface="Fira Sans Condensed"/>
                <a:sym typeface="Fira Sans Condensed"/>
              </a:rPr>
              <a:t>who </a:t>
            </a:r>
            <a:r>
              <a:rPr lang="en-GB" sz="2400" dirty="0">
                <a:latin typeface="Fira Sans Condensed"/>
                <a:ea typeface="Fira Sans Condensed"/>
                <a:cs typeface="Fira Sans Condensed"/>
                <a:sym typeface="Fira Sans Condensed"/>
              </a:rPr>
              <a:t>is intended to use our visualization? (</a:t>
            </a:r>
            <a:r>
              <a:rPr lang="en-GB" sz="2400" dirty="0" err="1">
                <a:latin typeface="Fira Sans Condensed"/>
                <a:ea typeface="Fira Sans Condensed"/>
                <a:cs typeface="Fira Sans Condensed"/>
                <a:sym typeface="Fira Sans Condensed"/>
              </a:rPr>
              <a:t>eg.</a:t>
            </a:r>
            <a:r>
              <a:rPr lang="en-GB" sz="2400" dirty="0">
                <a:latin typeface="Fira Sans Condensed"/>
                <a:ea typeface="Fira Sans Condensed"/>
                <a:cs typeface="Fira Sans Condensed"/>
                <a:sym typeface="Fira Sans Condensed"/>
              </a:rPr>
              <a:t> subject experts, general public)</a:t>
            </a:r>
            <a:endParaRPr sz="2400" dirty="0">
              <a:latin typeface="Fira Sans Condensed"/>
              <a:ea typeface="Fira Sans Condensed"/>
              <a:cs typeface="Fira Sans Condensed"/>
              <a:sym typeface="Fira Sans Condensed"/>
            </a:endParaRPr>
          </a:p>
          <a:p>
            <a:pPr marL="914400" lvl="1" indent="-381000" algn="l" rtl="0">
              <a:spcBef>
                <a:spcPts val="0"/>
              </a:spcBef>
              <a:spcAft>
                <a:spcPts val="0"/>
              </a:spcAft>
              <a:buSzPts val="2400"/>
              <a:buFont typeface="Fira Sans Condensed"/>
              <a:buChar char="○"/>
            </a:pPr>
            <a:r>
              <a:rPr lang="en-GB" sz="2400" dirty="0">
                <a:solidFill>
                  <a:srgbClr val="0000FF"/>
                </a:solidFill>
                <a:latin typeface="Fira Sans Condensed"/>
                <a:ea typeface="Fira Sans Condensed"/>
                <a:cs typeface="Fira Sans Condensed"/>
                <a:sym typeface="Fira Sans Condensed"/>
              </a:rPr>
              <a:t>Data structure</a:t>
            </a:r>
            <a:r>
              <a:rPr lang="en-GB" sz="2400" dirty="0">
                <a:latin typeface="Fira Sans Condensed"/>
                <a:ea typeface="Fira Sans Condensed"/>
                <a:cs typeface="Fira Sans Condensed"/>
                <a:sym typeface="Fira Sans Condensed"/>
              </a:rPr>
              <a:t> → </a:t>
            </a:r>
            <a:r>
              <a:rPr lang="en-GB" sz="2400" b="1" dirty="0">
                <a:latin typeface="Fira Sans Condensed"/>
                <a:ea typeface="Fira Sans Condensed"/>
                <a:cs typeface="Fira Sans Condensed"/>
                <a:sym typeface="Fira Sans Condensed"/>
              </a:rPr>
              <a:t>what </a:t>
            </a:r>
            <a:r>
              <a:rPr lang="en-GB" sz="2400" dirty="0">
                <a:latin typeface="Fira Sans Condensed"/>
                <a:ea typeface="Fira Sans Condensed"/>
                <a:cs typeface="Fira Sans Condensed"/>
                <a:sym typeface="Fira Sans Condensed"/>
              </a:rPr>
              <a:t>information do our data capture? (</a:t>
            </a:r>
            <a:r>
              <a:rPr lang="en-GB" sz="2400" dirty="0" err="1">
                <a:latin typeface="Fira Sans Condensed"/>
                <a:ea typeface="Fira Sans Condensed"/>
                <a:cs typeface="Fira Sans Condensed"/>
                <a:sym typeface="Fira Sans Condensed"/>
              </a:rPr>
              <a:t>eg.</a:t>
            </a:r>
            <a:r>
              <a:rPr lang="en-GB" sz="2400" dirty="0">
                <a:latin typeface="Fira Sans Condensed"/>
                <a:ea typeface="Fira Sans Condensed"/>
                <a:cs typeface="Fira Sans Condensed"/>
                <a:sym typeface="Fira Sans Condensed"/>
              </a:rPr>
              <a:t> quantities, relationships)</a:t>
            </a:r>
            <a:endParaRPr sz="2400" dirty="0">
              <a:latin typeface="Fira Sans Condensed"/>
              <a:ea typeface="Fira Sans Condensed"/>
              <a:cs typeface="Fira Sans Condensed"/>
              <a:sym typeface="Fira Sans Condensed"/>
            </a:endParaRPr>
          </a:p>
          <a:p>
            <a:pPr marL="0" lvl="0" indent="0" algn="l" rtl="0">
              <a:spcBef>
                <a:spcPts val="1200"/>
              </a:spcBef>
              <a:spcAft>
                <a:spcPts val="0"/>
              </a:spcAft>
              <a:buNone/>
            </a:pPr>
            <a:endParaRPr sz="2200" dirty="0">
              <a:latin typeface="Fira Sans Condensed"/>
              <a:ea typeface="Fira Sans Condensed"/>
              <a:cs typeface="Fira Sans Condensed"/>
              <a:sym typeface="Fira Sans Condensed"/>
            </a:endParaRPr>
          </a:p>
          <a:p>
            <a:pPr marL="0" lvl="0" indent="0" algn="l" rtl="0">
              <a:spcBef>
                <a:spcPts val="1200"/>
              </a:spcBef>
              <a:spcAft>
                <a:spcPts val="1200"/>
              </a:spcAft>
              <a:buNone/>
            </a:pPr>
            <a:endParaRPr sz="2200" dirty="0">
              <a:latin typeface="Fira Sans Condensed"/>
              <a:ea typeface="Fira Sans Condensed"/>
              <a:cs typeface="Fira Sans Condensed"/>
              <a:sym typeface="Fira Sans Condensed"/>
            </a:endParaRPr>
          </a:p>
        </p:txBody>
      </p:sp>
      <p:sp>
        <p:nvSpPr>
          <p:cNvPr id="202" name="Google Shape;202;p35"/>
          <p:cNvSpPr txBox="1"/>
          <p:nvPr/>
        </p:nvSpPr>
        <p:spPr>
          <a:xfrm>
            <a:off x="7230359" y="4743300"/>
            <a:ext cx="1913641" cy="507801"/>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dirty="0">
                <a:solidFill>
                  <a:srgbClr val="595959"/>
                </a:solidFill>
                <a:latin typeface="Fira Sans Condensed"/>
                <a:ea typeface="Fira Sans Condensed"/>
                <a:cs typeface="Fira Sans Condensed"/>
                <a:sym typeface="Fira Sans Condensed"/>
              </a:rPr>
              <a:t>(Healy, 2018; Chapter 1)</a:t>
            </a:r>
            <a:endParaRPr sz="1200" dirty="0">
              <a:solidFill>
                <a:srgbClr val="595959"/>
              </a:solidFill>
              <a:latin typeface="Fira Sans Condensed"/>
              <a:ea typeface="Fira Sans Condensed"/>
              <a:cs typeface="Fira Sans Condensed"/>
              <a:sym typeface="Fira Sans Condense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Fira Sans Condensed"/>
                <a:ea typeface="Fira Sans Condensed"/>
                <a:cs typeface="Fira Sans Condensed"/>
                <a:sym typeface="Fira Sans Condensed"/>
              </a:rPr>
              <a:t>What data visualization is NOT</a:t>
            </a:r>
            <a:endParaRPr b="1">
              <a:latin typeface="Fira Sans Condensed"/>
              <a:ea typeface="Fira Sans Condensed"/>
              <a:cs typeface="Fira Sans Condensed"/>
              <a:sym typeface="Fira Sans Condensed"/>
            </a:endParaRPr>
          </a:p>
        </p:txBody>
      </p:sp>
      <p:sp>
        <p:nvSpPr>
          <p:cNvPr id="208" name="Google Shape;208;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81000" algn="l" rtl="0">
              <a:spcBef>
                <a:spcPts val="0"/>
              </a:spcBef>
              <a:spcAft>
                <a:spcPts val="0"/>
              </a:spcAft>
              <a:buSzPts val="2400"/>
              <a:buFont typeface="Fira Sans Condensed"/>
              <a:buChar char="●"/>
            </a:pPr>
            <a:r>
              <a:rPr lang="en-GB" sz="2400">
                <a:latin typeface="Fira Sans Condensed"/>
                <a:ea typeface="Fira Sans Condensed"/>
                <a:cs typeface="Fira Sans Condensed"/>
                <a:sym typeface="Fira Sans Condensed"/>
              </a:rPr>
              <a:t>Hard and fast rules for every situation → </a:t>
            </a:r>
            <a:r>
              <a:rPr lang="en-GB" sz="2400">
                <a:solidFill>
                  <a:srgbClr val="0000FF"/>
                </a:solidFill>
                <a:latin typeface="Fira Sans Condensed"/>
                <a:ea typeface="Fira Sans Condensed"/>
                <a:cs typeface="Fira Sans Condensed"/>
                <a:sym typeface="Fira Sans Condensed"/>
              </a:rPr>
              <a:t>visualizing data means making decisions </a:t>
            </a:r>
            <a:endParaRPr sz="2400">
              <a:solidFill>
                <a:srgbClr val="0000FF"/>
              </a:solidFill>
              <a:latin typeface="Fira Sans Condensed"/>
              <a:ea typeface="Fira Sans Condensed"/>
              <a:cs typeface="Fira Sans Condensed"/>
              <a:sym typeface="Fira Sans Condensed"/>
            </a:endParaRPr>
          </a:p>
          <a:p>
            <a:pPr marL="0" lvl="0" indent="0" algn="l" rtl="0">
              <a:spcBef>
                <a:spcPts val="1200"/>
              </a:spcBef>
              <a:spcAft>
                <a:spcPts val="1200"/>
              </a:spcAft>
              <a:buNone/>
            </a:pPr>
            <a:endParaRPr sz="2400">
              <a:latin typeface="Fira Sans Condensed"/>
              <a:ea typeface="Fira Sans Condensed"/>
              <a:cs typeface="Fira Sans Condensed"/>
              <a:sym typeface="Fira Sans Condensed"/>
            </a:endParaRPr>
          </a:p>
        </p:txBody>
      </p:sp>
      <p:sp>
        <p:nvSpPr>
          <p:cNvPr id="209" name="Google Shape;209;p36"/>
          <p:cNvSpPr txBox="1"/>
          <p:nvPr/>
        </p:nvSpPr>
        <p:spPr>
          <a:xfrm>
            <a:off x="7249212" y="4743300"/>
            <a:ext cx="1894788" cy="507801"/>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dirty="0">
                <a:solidFill>
                  <a:srgbClr val="595959"/>
                </a:solidFill>
                <a:latin typeface="Fira Sans Condensed"/>
                <a:ea typeface="Fira Sans Condensed"/>
                <a:cs typeface="Fira Sans Condensed"/>
                <a:sym typeface="Fira Sans Condensed"/>
              </a:rPr>
              <a:t>(Healy, 2018; Chapter 1)</a:t>
            </a:r>
            <a:endParaRPr sz="1200" dirty="0">
              <a:solidFill>
                <a:srgbClr val="595959"/>
              </a:solidFill>
              <a:latin typeface="Fira Sans Condensed"/>
              <a:ea typeface="Fira Sans Condensed"/>
              <a:cs typeface="Fira Sans Condensed"/>
              <a:sym typeface="Fira Sans Condense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7"/>
          <p:cNvSpPr/>
          <p:nvPr/>
        </p:nvSpPr>
        <p:spPr>
          <a:xfrm>
            <a:off x="172600" y="189850"/>
            <a:ext cx="8802600" cy="4781100"/>
          </a:xfrm>
          <a:prstGeom prst="rect">
            <a:avLst/>
          </a:pr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7"/>
          <p:cNvSpPr txBox="1">
            <a:spLocks noGrp="1"/>
          </p:cNvSpPr>
          <p:nvPr>
            <p:ph type="subTitle" idx="4294967295"/>
          </p:nvPr>
        </p:nvSpPr>
        <p:spPr>
          <a:xfrm>
            <a:off x="1864600" y="1911550"/>
            <a:ext cx="5418600" cy="1337700"/>
          </a:xfrm>
          <a:prstGeom prst="rect">
            <a:avLst/>
          </a:prstGeom>
        </p:spPr>
        <p:txBody>
          <a:bodyPr spcFirstLastPara="1" wrap="square" lIns="91425" tIns="91425" rIns="91425" bIns="91425" anchor="t" anchorCtr="0">
            <a:normAutofit fontScale="92500" lnSpcReduction="10000"/>
          </a:bodyPr>
          <a:lstStyle/>
          <a:p>
            <a:pPr marL="0" lvl="0" indent="0" algn="ctr" rtl="0">
              <a:spcBef>
                <a:spcPts val="0"/>
              </a:spcBef>
              <a:spcAft>
                <a:spcPts val="1200"/>
              </a:spcAft>
              <a:buNone/>
            </a:pPr>
            <a:r>
              <a:rPr lang="en-GB" sz="3200" b="1">
                <a:solidFill>
                  <a:schemeClr val="lt1"/>
                </a:solidFill>
                <a:latin typeface="Fira Sans Condensed"/>
                <a:ea typeface="Fira Sans Condensed"/>
                <a:cs typeface="Fira Sans Condensed"/>
                <a:sym typeface="Fira Sans Condensed"/>
              </a:rPr>
              <a:t>What tools are used for data visualization?</a:t>
            </a:r>
            <a:endParaRPr sz="3200" b="1">
              <a:solidFill>
                <a:schemeClr val="lt1"/>
              </a:solidFill>
              <a:latin typeface="Fira Sans Condensed"/>
              <a:ea typeface="Fira Sans Condensed"/>
              <a:cs typeface="Fira Sans Condensed"/>
              <a:sym typeface="Fira Sans Condense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Fira Sans Condensed"/>
                <a:ea typeface="Fira Sans Condensed"/>
                <a:cs typeface="Fira Sans Condensed"/>
                <a:sym typeface="Fira Sans Condensed"/>
              </a:rPr>
              <a:t>Tools for Data Visualization</a:t>
            </a:r>
            <a:endParaRPr b="1">
              <a:latin typeface="Fira Sans Condensed"/>
              <a:ea typeface="Fira Sans Condensed"/>
              <a:cs typeface="Fira Sans Condensed"/>
              <a:sym typeface="Fira Sans Condensed"/>
            </a:endParaRPr>
          </a:p>
        </p:txBody>
      </p:sp>
      <p:pic>
        <p:nvPicPr>
          <p:cNvPr id="221" name="Google Shape;221;p38" descr="Microsoft Excel - Wikipedia"/>
          <p:cNvPicPr preferRelativeResize="0"/>
          <p:nvPr/>
        </p:nvPicPr>
        <p:blipFill>
          <a:blip r:embed="rId3">
            <a:alphaModFix/>
          </a:blip>
          <a:stretch>
            <a:fillRect/>
          </a:stretch>
        </p:blipFill>
        <p:spPr>
          <a:xfrm>
            <a:off x="744388" y="1553250"/>
            <a:ext cx="818675" cy="760903"/>
          </a:xfrm>
          <a:prstGeom prst="rect">
            <a:avLst/>
          </a:prstGeom>
          <a:noFill/>
          <a:ln>
            <a:noFill/>
          </a:ln>
        </p:spPr>
      </p:pic>
      <p:pic>
        <p:nvPicPr>
          <p:cNvPr id="222" name="Google Shape;222;p38" descr="File:Google Sheets logo (2014-2020).svg - Wikimedia Commons"/>
          <p:cNvPicPr preferRelativeResize="0"/>
          <p:nvPr/>
        </p:nvPicPr>
        <p:blipFill>
          <a:blip r:embed="rId4">
            <a:alphaModFix/>
          </a:blip>
          <a:stretch>
            <a:fillRect/>
          </a:stretch>
        </p:blipFill>
        <p:spPr>
          <a:xfrm>
            <a:off x="1664888" y="1186615"/>
            <a:ext cx="675375" cy="923274"/>
          </a:xfrm>
          <a:prstGeom prst="rect">
            <a:avLst/>
          </a:prstGeom>
          <a:noFill/>
          <a:ln>
            <a:noFill/>
          </a:ln>
        </p:spPr>
      </p:pic>
      <p:pic>
        <p:nvPicPr>
          <p:cNvPr id="223" name="Google Shape;223;p38" descr="LibreOffice Calc - Wikipedia"/>
          <p:cNvPicPr preferRelativeResize="0"/>
          <p:nvPr/>
        </p:nvPicPr>
        <p:blipFill>
          <a:blip r:embed="rId5">
            <a:alphaModFix/>
          </a:blip>
          <a:stretch>
            <a:fillRect/>
          </a:stretch>
        </p:blipFill>
        <p:spPr>
          <a:xfrm>
            <a:off x="2442088" y="1524375"/>
            <a:ext cx="818671" cy="818649"/>
          </a:xfrm>
          <a:prstGeom prst="rect">
            <a:avLst/>
          </a:prstGeom>
          <a:noFill/>
          <a:ln>
            <a:noFill/>
          </a:ln>
        </p:spPr>
      </p:pic>
      <p:pic>
        <p:nvPicPr>
          <p:cNvPr id="224" name="Google Shape;224;p38" descr="Media Download Center"/>
          <p:cNvPicPr preferRelativeResize="0"/>
          <p:nvPr/>
        </p:nvPicPr>
        <p:blipFill>
          <a:blip r:embed="rId6">
            <a:alphaModFix/>
          </a:blip>
          <a:stretch>
            <a:fillRect/>
          </a:stretch>
        </p:blipFill>
        <p:spPr>
          <a:xfrm>
            <a:off x="311699" y="3655200"/>
            <a:ext cx="3381761" cy="760900"/>
          </a:xfrm>
          <a:prstGeom prst="rect">
            <a:avLst/>
          </a:prstGeom>
          <a:noFill/>
          <a:ln>
            <a:noFill/>
          </a:ln>
        </p:spPr>
      </p:pic>
      <p:pic>
        <p:nvPicPr>
          <p:cNvPr id="225" name="Google Shape;225;p38" descr="Microsoft Power BI Reviews 2021 | Software Reviews"/>
          <p:cNvPicPr preferRelativeResize="0"/>
          <p:nvPr/>
        </p:nvPicPr>
        <p:blipFill>
          <a:blip r:embed="rId7">
            <a:alphaModFix/>
          </a:blip>
          <a:stretch>
            <a:fillRect/>
          </a:stretch>
        </p:blipFill>
        <p:spPr>
          <a:xfrm>
            <a:off x="6325561" y="1131453"/>
            <a:ext cx="1792700" cy="1604473"/>
          </a:xfrm>
          <a:prstGeom prst="rect">
            <a:avLst/>
          </a:prstGeom>
          <a:noFill/>
          <a:ln>
            <a:noFill/>
          </a:ln>
        </p:spPr>
      </p:pic>
      <p:pic>
        <p:nvPicPr>
          <p:cNvPr id="226" name="Google Shape;226;p38" descr="File:Python logo and wordmark.svg - Wikimedia Commons"/>
          <p:cNvPicPr preferRelativeResize="0"/>
          <p:nvPr/>
        </p:nvPicPr>
        <p:blipFill>
          <a:blip r:embed="rId8">
            <a:alphaModFix/>
          </a:blip>
          <a:stretch>
            <a:fillRect/>
          </a:stretch>
        </p:blipFill>
        <p:spPr>
          <a:xfrm>
            <a:off x="5940353" y="3655199"/>
            <a:ext cx="2563073" cy="760900"/>
          </a:xfrm>
          <a:prstGeom prst="rect">
            <a:avLst/>
          </a:prstGeom>
          <a:noFill/>
          <a:ln>
            <a:noFill/>
          </a:ln>
        </p:spPr>
      </p:pic>
      <p:pic>
        <p:nvPicPr>
          <p:cNvPr id="227" name="Google Shape;227;p38" descr="Logo, project, r icon - Free download on Iconfinder"/>
          <p:cNvPicPr preferRelativeResize="0"/>
          <p:nvPr/>
        </p:nvPicPr>
        <p:blipFill>
          <a:blip r:embed="rId9">
            <a:alphaModFix/>
          </a:blip>
          <a:stretch>
            <a:fillRect/>
          </a:stretch>
        </p:blipFill>
        <p:spPr>
          <a:xfrm>
            <a:off x="3675650" y="1862500"/>
            <a:ext cx="1792700" cy="1792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Fira Sans Condensed"/>
                <a:ea typeface="Fira Sans Condensed"/>
                <a:cs typeface="Fira Sans Condensed"/>
                <a:sym typeface="Fira Sans Condensed"/>
              </a:rPr>
              <a:t>Microsoft Excel (LibreOffice Calc, Google Sheets, etc)</a:t>
            </a:r>
            <a:endParaRPr b="1">
              <a:latin typeface="Fira Sans Condensed"/>
              <a:ea typeface="Fira Sans Condensed"/>
              <a:cs typeface="Fira Sans Condensed"/>
              <a:sym typeface="Fira Sans Condensed"/>
            </a:endParaRPr>
          </a:p>
        </p:txBody>
      </p:sp>
      <p:pic>
        <p:nvPicPr>
          <p:cNvPr id="233" name="Google Shape;233;p39" descr="Microsoft Excel - Wikipedia"/>
          <p:cNvPicPr preferRelativeResize="0"/>
          <p:nvPr/>
        </p:nvPicPr>
        <p:blipFill>
          <a:blip r:embed="rId3">
            <a:alphaModFix/>
          </a:blip>
          <a:stretch>
            <a:fillRect/>
          </a:stretch>
        </p:blipFill>
        <p:spPr>
          <a:xfrm>
            <a:off x="161513" y="2360175"/>
            <a:ext cx="818675" cy="760903"/>
          </a:xfrm>
          <a:prstGeom prst="rect">
            <a:avLst/>
          </a:prstGeom>
          <a:noFill/>
          <a:ln>
            <a:noFill/>
          </a:ln>
        </p:spPr>
      </p:pic>
      <p:pic>
        <p:nvPicPr>
          <p:cNvPr id="234" name="Google Shape;234;p39" descr="File:Google Sheets logo (2014-2020).svg - Wikimedia Commons"/>
          <p:cNvPicPr preferRelativeResize="0"/>
          <p:nvPr/>
        </p:nvPicPr>
        <p:blipFill>
          <a:blip r:embed="rId4">
            <a:alphaModFix/>
          </a:blip>
          <a:stretch>
            <a:fillRect/>
          </a:stretch>
        </p:blipFill>
        <p:spPr>
          <a:xfrm>
            <a:off x="1082013" y="1993540"/>
            <a:ext cx="675375" cy="923274"/>
          </a:xfrm>
          <a:prstGeom prst="rect">
            <a:avLst/>
          </a:prstGeom>
          <a:noFill/>
          <a:ln>
            <a:noFill/>
          </a:ln>
        </p:spPr>
      </p:pic>
      <p:pic>
        <p:nvPicPr>
          <p:cNvPr id="235" name="Google Shape;235;p39" descr="LibreOffice Calc - Wikipedia"/>
          <p:cNvPicPr preferRelativeResize="0"/>
          <p:nvPr/>
        </p:nvPicPr>
        <p:blipFill>
          <a:blip r:embed="rId5">
            <a:alphaModFix/>
          </a:blip>
          <a:stretch>
            <a:fillRect/>
          </a:stretch>
        </p:blipFill>
        <p:spPr>
          <a:xfrm>
            <a:off x="1859213" y="2331300"/>
            <a:ext cx="818671" cy="818649"/>
          </a:xfrm>
          <a:prstGeom prst="rect">
            <a:avLst/>
          </a:prstGeom>
          <a:noFill/>
          <a:ln>
            <a:noFill/>
          </a:ln>
        </p:spPr>
      </p:pic>
      <p:graphicFrame>
        <p:nvGraphicFramePr>
          <p:cNvPr id="236" name="Google Shape;236;p39"/>
          <p:cNvGraphicFramePr/>
          <p:nvPr/>
        </p:nvGraphicFramePr>
        <p:xfrm>
          <a:off x="3068800" y="1125588"/>
          <a:ext cx="5763500" cy="3843795"/>
        </p:xfrm>
        <a:graphic>
          <a:graphicData uri="http://schemas.openxmlformats.org/drawingml/2006/table">
            <a:tbl>
              <a:tblPr>
                <a:noFill/>
                <a:tableStyleId>{D98F6588-5B4D-427D-8EA7-D9B0D4F6DF70}</a:tableStyleId>
              </a:tblPr>
              <a:tblGrid>
                <a:gridCol w="1388075">
                  <a:extLst>
                    <a:ext uri="{9D8B030D-6E8A-4147-A177-3AD203B41FA5}">
                      <a16:colId xmlns:a16="http://schemas.microsoft.com/office/drawing/2014/main" val="20000"/>
                    </a:ext>
                  </a:extLst>
                </a:gridCol>
                <a:gridCol w="4375425">
                  <a:extLst>
                    <a:ext uri="{9D8B030D-6E8A-4147-A177-3AD203B41FA5}">
                      <a16:colId xmlns:a16="http://schemas.microsoft.com/office/drawing/2014/main" val="20001"/>
                    </a:ext>
                  </a:extLst>
                </a:gridCol>
              </a:tblGrid>
              <a:tr h="640350">
                <a:tc>
                  <a:txBody>
                    <a:bodyPr/>
                    <a:lstStyle/>
                    <a:p>
                      <a:pPr marL="0" lvl="0" indent="0" algn="l" rtl="0">
                        <a:spcBef>
                          <a:spcPts val="0"/>
                        </a:spcBef>
                        <a:spcAft>
                          <a:spcPts val="0"/>
                        </a:spcAft>
                        <a:buNone/>
                      </a:pPr>
                      <a:r>
                        <a:rPr lang="en-GB" b="1">
                          <a:latin typeface="Fira Sans Condensed"/>
                          <a:ea typeface="Fira Sans Condensed"/>
                          <a:cs typeface="Fira Sans Condensed"/>
                          <a:sym typeface="Fira Sans Condensed"/>
                        </a:rPr>
                        <a:t>What is it:</a:t>
                      </a:r>
                      <a:endParaRPr b="1">
                        <a:latin typeface="Fira Sans Condensed"/>
                        <a:ea typeface="Fira Sans Condensed"/>
                        <a:cs typeface="Fira Sans Condensed"/>
                        <a:sym typeface="Fira Sans Condense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457200" lvl="0" indent="-317500" algn="l" rtl="0">
                        <a:spcBef>
                          <a:spcPts val="0"/>
                        </a:spcBef>
                        <a:spcAft>
                          <a:spcPts val="0"/>
                        </a:spcAft>
                        <a:buSzPts val="1400"/>
                        <a:buFont typeface="Fira Sans Condensed"/>
                        <a:buChar char="●"/>
                      </a:pPr>
                      <a:r>
                        <a:rPr lang="en-GB">
                          <a:latin typeface="Fira Sans Condensed"/>
                          <a:ea typeface="Fira Sans Condensed"/>
                          <a:cs typeface="Fira Sans Condensed"/>
                          <a:sym typeface="Fira Sans Condensed"/>
                        </a:rPr>
                        <a:t>Spreadsheet software with ability to generate static data visualizations</a:t>
                      </a:r>
                      <a:endParaRPr>
                        <a:latin typeface="Fira Sans Condensed"/>
                        <a:ea typeface="Fira Sans Condensed"/>
                        <a:cs typeface="Fira Sans Condensed"/>
                        <a:sym typeface="Fira Sans Condense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769400">
                <a:tc>
                  <a:txBody>
                    <a:bodyPr/>
                    <a:lstStyle/>
                    <a:p>
                      <a:pPr marL="0" lvl="0" indent="0" algn="l" rtl="0">
                        <a:spcBef>
                          <a:spcPts val="0"/>
                        </a:spcBef>
                        <a:spcAft>
                          <a:spcPts val="0"/>
                        </a:spcAft>
                        <a:buNone/>
                      </a:pPr>
                      <a:r>
                        <a:rPr lang="en-GB" b="1">
                          <a:latin typeface="Fira Sans Condensed"/>
                          <a:ea typeface="Fira Sans Condensed"/>
                          <a:cs typeface="Fira Sans Condensed"/>
                          <a:sym typeface="Fira Sans Condensed"/>
                        </a:rPr>
                        <a:t>Access:</a:t>
                      </a:r>
                      <a:endParaRPr b="1">
                        <a:latin typeface="Fira Sans Condensed"/>
                        <a:ea typeface="Fira Sans Condensed"/>
                        <a:cs typeface="Fira Sans Condensed"/>
                        <a:sym typeface="Fira Sans Condense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457200" lvl="0" indent="-317500" algn="l" rtl="0">
                        <a:spcBef>
                          <a:spcPts val="0"/>
                        </a:spcBef>
                        <a:spcAft>
                          <a:spcPts val="0"/>
                        </a:spcAft>
                        <a:buSzPts val="1400"/>
                        <a:buFont typeface="Fira Sans Condensed"/>
                        <a:buChar char="●"/>
                      </a:pPr>
                      <a:r>
                        <a:rPr lang="en-GB">
                          <a:latin typeface="Fira Sans Condensed"/>
                          <a:ea typeface="Fira Sans Condensed"/>
                          <a:cs typeface="Fira Sans Condensed"/>
                          <a:sym typeface="Fira Sans Condensed"/>
                        </a:rPr>
                        <a:t>Excel is paid (part of MS Office Suite)</a:t>
                      </a:r>
                      <a:endParaRPr>
                        <a:latin typeface="Fira Sans Condensed"/>
                        <a:ea typeface="Fira Sans Condensed"/>
                        <a:cs typeface="Fira Sans Condensed"/>
                        <a:sym typeface="Fira Sans Condensed"/>
                      </a:endParaRPr>
                    </a:p>
                    <a:p>
                      <a:pPr marL="457200" lvl="0" indent="-317500" algn="l" rtl="0">
                        <a:spcBef>
                          <a:spcPts val="0"/>
                        </a:spcBef>
                        <a:spcAft>
                          <a:spcPts val="0"/>
                        </a:spcAft>
                        <a:buSzPts val="1400"/>
                        <a:buFont typeface="Fira Sans Condensed"/>
                        <a:buChar char="●"/>
                      </a:pPr>
                      <a:r>
                        <a:rPr lang="en-GB">
                          <a:latin typeface="Fira Sans Condensed"/>
                          <a:ea typeface="Fira Sans Condensed"/>
                          <a:cs typeface="Fira Sans Condensed"/>
                          <a:sym typeface="Fira Sans Condensed"/>
                        </a:rPr>
                        <a:t>Free alternatives such as Google Sheets and LibreOffice Calc</a:t>
                      </a:r>
                      <a:endParaRPr>
                        <a:latin typeface="Fira Sans Condensed"/>
                        <a:ea typeface="Fira Sans Condensed"/>
                        <a:cs typeface="Fira Sans Condensed"/>
                        <a:sym typeface="Fira Sans Condense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658800">
                <a:tc>
                  <a:txBody>
                    <a:bodyPr/>
                    <a:lstStyle/>
                    <a:p>
                      <a:pPr marL="0" lvl="0" indent="0" algn="l" rtl="0">
                        <a:spcBef>
                          <a:spcPts val="0"/>
                        </a:spcBef>
                        <a:spcAft>
                          <a:spcPts val="0"/>
                        </a:spcAft>
                        <a:buNone/>
                      </a:pPr>
                      <a:r>
                        <a:rPr lang="en-GB" b="1">
                          <a:latin typeface="Fira Sans Condensed"/>
                          <a:ea typeface="Fira Sans Condensed"/>
                          <a:cs typeface="Fira Sans Condensed"/>
                          <a:sym typeface="Fira Sans Condensed"/>
                        </a:rPr>
                        <a:t>Reproducible visualizations:</a:t>
                      </a:r>
                      <a:endParaRPr b="1">
                        <a:latin typeface="Fira Sans Condensed"/>
                        <a:ea typeface="Fira Sans Condensed"/>
                        <a:cs typeface="Fira Sans Condensed"/>
                        <a:sym typeface="Fira Sans Condense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457200" lvl="0" indent="-317500" algn="l" rtl="0">
                        <a:spcBef>
                          <a:spcPts val="0"/>
                        </a:spcBef>
                        <a:spcAft>
                          <a:spcPts val="0"/>
                        </a:spcAft>
                        <a:buSzPts val="1400"/>
                        <a:buFont typeface="Fira Sans Condensed"/>
                        <a:buChar char="●"/>
                      </a:pPr>
                      <a:r>
                        <a:rPr lang="en-GB">
                          <a:latin typeface="Fira Sans Condensed"/>
                          <a:ea typeface="Fira Sans Condensed"/>
                          <a:cs typeface="Fira Sans Condensed"/>
                          <a:sym typeface="Fira Sans Condensed"/>
                        </a:rPr>
                        <a:t>No</a:t>
                      </a:r>
                      <a:endParaRPr>
                        <a:latin typeface="Fira Sans Condensed"/>
                        <a:ea typeface="Fira Sans Condensed"/>
                        <a:cs typeface="Fira Sans Condensed"/>
                        <a:sym typeface="Fira Sans Condense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769400">
                <a:tc>
                  <a:txBody>
                    <a:bodyPr/>
                    <a:lstStyle/>
                    <a:p>
                      <a:pPr marL="0" lvl="0" indent="0" algn="l" rtl="0">
                        <a:spcBef>
                          <a:spcPts val="0"/>
                        </a:spcBef>
                        <a:spcAft>
                          <a:spcPts val="0"/>
                        </a:spcAft>
                        <a:buNone/>
                      </a:pPr>
                      <a:r>
                        <a:rPr lang="en-GB" b="1">
                          <a:latin typeface="Fira Sans Condensed"/>
                          <a:ea typeface="Fira Sans Condensed"/>
                          <a:cs typeface="Fira Sans Condensed"/>
                          <a:sym typeface="Fira Sans Condensed"/>
                        </a:rPr>
                        <a:t>Ease of use:</a:t>
                      </a:r>
                      <a:endParaRPr b="1">
                        <a:latin typeface="Fira Sans Condensed"/>
                        <a:ea typeface="Fira Sans Condensed"/>
                        <a:cs typeface="Fira Sans Condensed"/>
                        <a:sym typeface="Fira Sans Condense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457200" lvl="0" indent="-317500" algn="l" rtl="0">
                        <a:spcBef>
                          <a:spcPts val="0"/>
                        </a:spcBef>
                        <a:spcAft>
                          <a:spcPts val="0"/>
                        </a:spcAft>
                        <a:buSzPts val="1400"/>
                        <a:buFont typeface="Fira Sans Condensed"/>
                        <a:buChar char="●"/>
                      </a:pPr>
                      <a:r>
                        <a:rPr lang="en-GB">
                          <a:latin typeface="Fira Sans Condensed"/>
                          <a:ea typeface="Fira Sans Condensed"/>
                          <a:cs typeface="Fira Sans Condensed"/>
                          <a:sym typeface="Fira Sans Condensed"/>
                        </a:rPr>
                        <a:t>Point and click </a:t>
                      </a:r>
                      <a:r>
                        <a:rPr lang="en-GB">
                          <a:solidFill>
                            <a:schemeClr val="dk1"/>
                          </a:solidFill>
                          <a:latin typeface="Fira Sans Condensed"/>
                          <a:ea typeface="Fira Sans Condensed"/>
                          <a:cs typeface="Fira Sans Condensed"/>
                          <a:sym typeface="Fira Sans Condensed"/>
                        </a:rPr>
                        <a:t>to select from pre-made visualizations</a:t>
                      </a:r>
                      <a:endParaRPr>
                        <a:solidFill>
                          <a:schemeClr val="dk1"/>
                        </a:solidFill>
                        <a:latin typeface="Fira Sans Condensed"/>
                        <a:ea typeface="Fira Sans Condensed"/>
                        <a:cs typeface="Fira Sans Condensed"/>
                        <a:sym typeface="Fira Sans Condensed"/>
                      </a:endParaRPr>
                    </a:p>
                    <a:p>
                      <a:pPr marL="457200" lvl="0" indent="-317500" algn="l" rtl="0">
                        <a:spcBef>
                          <a:spcPts val="0"/>
                        </a:spcBef>
                        <a:spcAft>
                          <a:spcPts val="0"/>
                        </a:spcAft>
                        <a:buClr>
                          <a:schemeClr val="dk1"/>
                        </a:buClr>
                        <a:buSzPts val="1400"/>
                        <a:buFont typeface="Fira Sans Condensed"/>
                        <a:buChar char="●"/>
                      </a:pPr>
                      <a:r>
                        <a:rPr lang="en-GB">
                          <a:solidFill>
                            <a:schemeClr val="dk1"/>
                          </a:solidFill>
                          <a:latin typeface="Fira Sans Condensed"/>
                          <a:ea typeface="Fira Sans Condensed"/>
                          <a:cs typeface="Fira Sans Condensed"/>
                          <a:sym typeface="Fira Sans Condensed"/>
                        </a:rPr>
                        <a:t>Can serve as frontend for databases using Power Query</a:t>
                      </a:r>
                      <a:endParaRPr>
                        <a:solidFill>
                          <a:schemeClr val="dk1"/>
                        </a:solidFill>
                        <a:latin typeface="Fira Sans Condensed"/>
                        <a:ea typeface="Fira Sans Condensed"/>
                        <a:cs typeface="Fira Sans Condensed"/>
                        <a:sym typeface="Fira Sans Condense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685425">
                <a:tc>
                  <a:txBody>
                    <a:bodyPr/>
                    <a:lstStyle/>
                    <a:p>
                      <a:pPr marL="0" lvl="0" indent="0" algn="l" rtl="0">
                        <a:spcBef>
                          <a:spcPts val="0"/>
                        </a:spcBef>
                        <a:spcAft>
                          <a:spcPts val="0"/>
                        </a:spcAft>
                        <a:buNone/>
                      </a:pPr>
                      <a:r>
                        <a:rPr lang="en-GB" b="1">
                          <a:latin typeface="Fira Sans Condensed"/>
                          <a:ea typeface="Fira Sans Condensed"/>
                          <a:cs typeface="Fira Sans Condensed"/>
                          <a:sym typeface="Fira Sans Condensed"/>
                        </a:rPr>
                        <a:t>Use cases:</a:t>
                      </a:r>
                      <a:endParaRPr b="1">
                        <a:latin typeface="Fira Sans Condensed"/>
                        <a:ea typeface="Fira Sans Condensed"/>
                        <a:cs typeface="Fira Sans Condensed"/>
                        <a:sym typeface="Fira Sans Condense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457200" lvl="0" indent="-317500" algn="l" rtl="0">
                        <a:spcBef>
                          <a:spcPts val="0"/>
                        </a:spcBef>
                        <a:spcAft>
                          <a:spcPts val="0"/>
                        </a:spcAft>
                        <a:buSzPts val="1400"/>
                        <a:buFont typeface="Fira Sans Condensed"/>
                        <a:buChar char="●"/>
                      </a:pPr>
                      <a:r>
                        <a:rPr lang="en-GB">
                          <a:latin typeface="Fira Sans Condensed"/>
                          <a:ea typeface="Fira Sans Condensed"/>
                          <a:cs typeface="Fira Sans Condensed"/>
                          <a:sym typeface="Fira Sans Condensed"/>
                        </a:rPr>
                        <a:t>“First line tool” for data analysis and visualization - pretty much everywhere </a:t>
                      </a:r>
                      <a:endParaRPr>
                        <a:latin typeface="Fira Sans Condensed"/>
                        <a:ea typeface="Fira Sans Condensed"/>
                        <a:cs typeface="Fira Sans Condensed"/>
                        <a:sym typeface="Fira Sans Condense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Fira Sans Condensed"/>
                <a:ea typeface="Fira Sans Condensed"/>
                <a:cs typeface="Fira Sans Condensed"/>
                <a:sym typeface="Fira Sans Condensed"/>
              </a:rPr>
              <a:t> </a:t>
            </a:r>
            <a:endParaRPr b="1">
              <a:latin typeface="Fira Sans Condensed"/>
              <a:ea typeface="Fira Sans Condensed"/>
              <a:cs typeface="Fira Sans Condensed"/>
              <a:sym typeface="Fira Sans Condensed"/>
            </a:endParaRPr>
          </a:p>
        </p:txBody>
      </p:sp>
      <p:sp>
        <p:nvSpPr>
          <p:cNvPr id="242" name="Google Shape;242;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Fira Sans Condensed"/>
                <a:ea typeface="Fira Sans Condensed"/>
                <a:cs typeface="Fira Sans Condensed"/>
                <a:sym typeface="Fira Sans Condensed"/>
              </a:rPr>
              <a:t>Microsoft Excel (LibreOffice Calc, Google Sheets, etc)</a:t>
            </a:r>
            <a:endParaRPr b="1">
              <a:latin typeface="Fira Sans Condensed"/>
              <a:ea typeface="Fira Sans Condensed"/>
              <a:cs typeface="Fira Sans Condensed"/>
              <a:sym typeface="Fira Sans Condensed"/>
            </a:endParaRPr>
          </a:p>
        </p:txBody>
      </p:sp>
      <p:pic>
        <p:nvPicPr>
          <p:cNvPr id="243" name="Google Shape;243;p40"/>
          <p:cNvPicPr preferRelativeResize="0"/>
          <p:nvPr/>
        </p:nvPicPr>
        <p:blipFill>
          <a:blip r:embed="rId3">
            <a:alphaModFix/>
          </a:blip>
          <a:stretch>
            <a:fillRect/>
          </a:stretch>
        </p:blipFill>
        <p:spPr>
          <a:xfrm>
            <a:off x="1656325" y="1017725"/>
            <a:ext cx="5831357" cy="38209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Fira Sans Condensed"/>
                <a:ea typeface="Fira Sans Condensed"/>
                <a:cs typeface="Fira Sans Condensed"/>
                <a:sym typeface="Fira Sans Condensed"/>
              </a:rPr>
              <a:t>Tableau, Tableau Public</a:t>
            </a:r>
            <a:endParaRPr b="1">
              <a:latin typeface="Fira Sans Condensed"/>
              <a:ea typeface="Fira Sans Condensed"/>
              <a:cs typeface="Fira Sans Condensed"/>
              <a:sym typeface="Fira Sans Condensed"/>
            </a:endParaRPr>
          </a:p>
        </p:txBody>
      </p:sp>
      <p:pic>
        <p:nvPicPr>
          <p:cNvPr id="249" name="Google Shape;249;p41" descr="Media Download Center"/>
          <p:cNvPicPr preferRelativeResize="0"/>
          <p:nvPr/>
        </p:nvPicPr>
        <p:blipFill>
          <a:blip r:embed="rId3">
            <a:alphaModFix/>
          </a:blip>
          <a:stretch>
            <a:fillRect/>
          </a:stretch>
        </p:blipFill>
        <p:spPr>
          <a:xfrm>
            <a:off x="220625" y="2191300"/>
            <a:ext cx="2545313" cy="572700"/>
          </a:xfrm>
          <a:prstGeom prst="rect">
            <a:avLst/>
          </a:prstGeom>
          <a:noFill/>
          <a:ln>
            <a:noFill/>
          </a:ln>
        </p:spPr>
      </p:pic>
      <p:graphicFrame>
        <p:nvGraphicFramePr>
          <p:cNvPr id="250" name="Google Shape;250;p41"/>
          <p:cNvGraphicFramePr/>
          <p:nvPr/>
        </p:nvGraphicFramePr>
        <p:xfrm>
          <a:off x="3068800" y="1125588"/>
          <a:ext cx="5763500" cy="3870085"/>
        </p:xfrm>
        <a:graphic>
          <a:graphicData uri="http://schemas.openxmlformats.org/drawingml/2006/table">
            <a:tbl>
              <a:tblPr>
                <a:noFill/>
                <a:tableStyleId>{D98F6588-5B4D-427D-8EA7-D9B0D4F6DF70}</a:tableStyleId>
              </a:tblPr>
              <a:tblGrid>
                <a:gridCol w="1388075">
                  <a:extLst>
                    <a:ext uri="{9D8B030D-6E8A-4147-A177-3AD203B41FA5}">
                      <a16:colId xmlns:a16="http://schemas.microsoft.com/office/drawing/2014/main" val="20000"/>
                    </a:ext>
                  </a:extLst>
                </a:gridCol>
                <a:gridCol w="4375425">
                  <a:extLst>
                    <a:ext uri="{9D8B030D-6E8A-4147-A177-3AD203B41FA5}">
                      <a16:colId xmlns:a16="http://schemas.microsoft.com/office/drawing/2014/main" val="20001"/>
                    </a:ext>
                  </a:extLst>
                </a:gridCol>
              </a:tblGrid>
              <a:tr h="769400">
                <a:tc>
                  <a:txBody>
                    <a:bodyPr/>
                    <a:lstStyle/>
                    <a:p>
                      <a:pPr marL="0" lvl="0" indent="0" algn="l" rtl="0">
                        <a:spcBef>
                          <a:spcPts val="0"/>
                        </a:spcBef>
                        <a:spcAft>
                          <a:spcPts val="0"/>
                        </a:spcAft>
                        <a:buNone/>
                      </a:pPr>
                      <a:r>
                        <a:rPr lang="en-GB" b="1">
                          <a:latin typeface="Fira Sans Condensed"/>
                          <a:ea typeface="Fira Sans Condensed"/>
                          <a:cs typeface="Fira Sans Condensed"/>
                          <a:sym typeface="Fira Sans Condensed"/>
                        </a:rPr>
                        <a:t>What is it:</a:t>
                      </a:r>
                      <a:endParaRPr b="1">
                        <a:latin typeface="Fira Sans Condensed"/>
                        <a:ea typeface="Fira Sans Condensed"/>
                        <a:cs typeface="Fira Sans Condensed"/>
                        <a:sym typeface="Fira Sans Condense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457200" lvl="0" indent="-317500" algn="l" rtl="0">
                        <a:spcBef>
                          <a:spcPts val="0"/>
                        </a:spcBef>
                        <a:spcAft>
                          <a:spcPts val="0"/>
                        </a:spcAft>
                        <a:buClr>
                          <a:schemeClr val="dk1"/>
                        </a:buClr>
                        <a:buSzPts val="1400"/>
                        <a:buFont typeface="Fira Sans Condensed"/>
                        <a:buChar char="●"/>
                      </a:pPr>
                      <a:r>
                        <a:rPr lang="en-GB">
                          <a:solidFill>
                            <a:schemeClr val="dk1"/>
                          </a:solidFill>
                          <a:latin typeface="Fira Sans Condensed"/>
                          <a:ea typeface="Fira Sans Condensed"/>
                          <a:cs typeface="Fira Sans Condensed"/>
                          <a:sym typeface="Fira Sans Condensed"/>
                        </a:rPr>
                        <a:t>Combines data from different sources (databases, spreadsheets) into interactive, dynamic visualizations on the web</a:t>
                      </a:r>
                      <a:endParaRPr>
                        <a:latin typeface="Fira Sans Condensed"/>
                        <a:ea typeface="Fira Sans Condensed"/>
                        <a:cs typeface="Fira Sans Condensed"/>
                        <a:sym typeface="Fira Sans Condense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769400">
                <a:tc>
                  <a:txBody>
                    <a:bodyPr/>
                    <a:lstStyle/>
                    <a:p>
                      <a:pPr marL="0" lvl="0" indent="0" algn="l" rtl="0">
                        <a:spcBef>
                          <a:spcPts val="0"/>
                        </a:spcBef>
                        <a:spcAft>
                          <a:spcPts val="0"/>
                        </a:spcAft>
                        <a:buNone/>
                      </a:pPr>
                      <a:r>
                        <a:rPr lang="en-GB" b="1">
                          <a:latin typeface="Fira Sans Condensed"/>
                          <a:ea typeface="Fira Sans Condensed"/>
                          <a:cs typeface="Fira Sans Condensed"/>
                          <a:sym typeface="Fira Sans Condensed"/>
                        </a:rPr>
                        <a:t>Access:</a:t>
                      </a:r>
                      <a:endParaRPr b="1">
                        <a:latin typeface="Fira Sans Condensed"/>
                        <a:ea typeface="Fira Sans Condensed"/>
                        <a:cs typeface="Fira Sans Condensed"/>
                        <a:sym typeface="Fira Sans Condense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457200" lvl="0" indent="-317500" algn="l" rtl="0">
                        <a:spcBef>
                          <a:spcPts val="0"/>
                        </a:spcBef>
                        <a:spcAft>
                          <a:spcPts val="0"/>
                        </a:spcAft>
                        <a:buSzPts val="1400"/>
                        <a:buFont typeface="Fira Sans Condensed"/>
                        <a:buChar char="●"/>
                      </a:pPr>
                      <a:r>
                        <a:rPr lang="en-GB">
                          <a:latin typeface="Fira Sans Condensed"/>
                          <a:ea typeface="Fira Sans Condensed"/>
                          <a:cs typeface="Fira Sans Condensed"/>
                          <a:sym typeface="Fira Sans Condensed"/>
                        </a:rPr>
                        <a:t>Tableau Server and Desktop are paid</a:t>
                      </a:r>
                      <a:endParaRPr>
                        <a:latin typeface="Fira Sans Condensed"/>
                        <a:ea typeface="Fira Sans Condensed"/>
                        <a:cs typeface="Fira Sans Condensed"/>
                        <a:sym typeface="Fira Sans Condensed"/>
                      </a:endParaRPr>
                    </a:p>
                    <a:p>
                      <a:pPr marL="457200" lvl="0" indent="-317500" algn="l" rtl="0">
                        <a:spcBef>
                          <a:spcPts val="0"/>
                        </a:spcBef>
                        <a:spcAft>
                          <a:spcPts val="0"/>
                        </a:spcAft>
                        <a:buSzPts val="1400"/>
                        <a:buFont typeface="Fira Sans Condensed"/>
                        <a:buChar char="●"/>
                      </a:pPr>
                      <a:r>
                        <a:rPr lang="en-GB">
                          <a:latin typeface="Fira Sans Condensed"/>
                          <a:ea typeface="Fira Sans Condensed"/>
                          <a:cs typeface="Fira Sans Condensed"/>
                          <a:sym typeface="Fira Sans Condensed"/>
                        </a:rPr>
                        <a:t>Tableau Public is free </a:t>
                      </a:r>
                      <a:r>
                        <a:rPr lang="en-GB" b="1">
                          <a:latin typeface="Fira Sans Condensed"/>
                          <a:ea typeface="Fira Sans Condensed"/>
                          <a:cs typeface="Fira Sans Condensed"/>
                          <a:sym typeface="Fira Sans Condensed"/>
                        </a:rPr>
                        <a:t>BUT </a:t>
                      </a:r>
                      <a:r>
                        <a:rPr lang="en-GB">
                          <a:latin typeface="Fira Sans Condensed"/>
                          <a:ea typeface="Fira Sans Condensed"/>
                          <a:cs typeface="Fira Sans Condensed"/>
                          <a:sym typeface="Fira Sans Condensed"/>
                        </a:rPr>
                        <a:t>all visualizations are public and not saved locally</a:t>
                      </a:r>
                      <a:endParaRPr>
                        <a:latin typeface="Fira Sans Condensed"/>
                        <a:ea typeface="Fira Sans Condensed"/>
                        <a:cs typeface="Fira Sans Condensed"/>
                        <a:sym typeface="Fira Sans Condense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769400">
                <a:tc>
                  <a:txBody>
                    <a:bodyPr/>
                    <a:lstStyle/>
                    <a:p>
                      <a:pPr marL="0" lvl="0" indent="0" algn="l" rtl="0">
                        <a:spcBef>
                          <a:spcPts val="0"/>
                        </a:spcBef>
                        <a:spcAft>
                          <a:spcPts val="0"/>
                        </a:spcAft>
                        <a:buNone/>
                      </a:pPr>
                      <a:r>
                        <a:rPr lang="en-GB" b="1">
                          <a:latin typeface="Fira Sans Condensed"/>
                          <a:ea typeface="Fira Sans Condensed"/>
                          <a:cs typeface="Fira Sans Condensed"/>
                          <a:sym typeface="Fira Sans Condensed"/>
                        </a:rPr>
                        <a:t>Reproducible visualizations:</a:t>
                      </a:r>
                      <a:endParaRPr b="1">
                        <a:latin typeface="Fira Sans Condensed"/>
                        <a:ea typeface="Fira Sans Condensed"/>
                        <a:cs typeface="Fira Sans Condensed"/>
                        <a:sym typeface="Fira Sans Condense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457200" lvl="0" indent="-317500" algn="l" rtl="0">
                        <a:spcBef>
                          <a:spcPts val="0"/>
                        </a:spcBef>
                        <a:spcAft>
                          <a:spcPts val="0"/>
                        </a:spcAft>
                        <a:buSzPts val="1400"/>
                        <a:buFont typeface="Fira Sans Condensed"/>
                        <a:buChar char="●"/>
                      </a:pPr>
                      <a:r>
                        <a:rPr lang="en-GB">
                          <a:latin typeface="Fira Sans Condensed"/>
                          <a:ea typeface="Fira Sans Condensed"/>
                          <a:cs typeface="Fira Sans Condensed"/>
                          <a:sym typeface="Fira Sans Condensed"/>
                        </a:rPr>
                        <a:t>No</a:t>
                      </a:r>
                      <a:endParaRPr>
                        <a:latin typeface="Fira Sans Condensed"/>
                        <a:ea typeface="Fira Sans Condensed"/>
                        <a:cs typeface="Fira Sans Condensed"/>
                        <a:sym typeface="Fira Sans Condense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769400">
                <a:tc>
                  <a:txBody>
                    <a:bodyPr/>
                    <a:lstStyle/>
                    <a:p>
                      <a:pPr marL="0" lvl="0" indent="0" algn="l" rtl="0">
                        <a:spcBef>
                          <a:spcPts val="0"/>
                        </a:spcBef>
                        <a:spcAft>
                          <a:spcPts val="0"/>
                        </a:spcAft>
                        <a:buNone/>
                      </a:pPr>
                      <a:r>
                        <a:rPr lang="en-GB" b="1">
                          <a:latin typeface="Fira Sans Condensed"/>
                          <a:ea typeface="Fira Sans Condensed"/>
                          <a:cs typeface="Fira Sans Condensed"/>
                          <a:sym typeface="Fira Sans Condensed"/>
                        </a:rPr>
                        <a:t>Ease of use:</a:t>
                      </a:r>
                      <a:endParaRPr b="1">
                        <a:latin typeface="Fira Sans Condensed"/>
                        <a:ea typeface="Fira Sans Condensed"/>
                        <a:cs typeface="Fira Sans Condensed"/>
                        <a:sym typeface="Fira Sans Condense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457200" lvl="0" indent="-317500" algn="l" rtl="0">
                        <a:spcBef>
                          <a:spcPts val="0"/>
                        </a:spcBef>
                        <a:spcAft>
                          <a:spcPts val="0"/>
                        </a:spcAft>
                        <a:buSzPts val="1400"/>
                        <a:buFont typeface="Fira Sans Condensed"/>
                        <a:buChar char="●"/>
                      </a:pPr>
                      <a:r>
                        <a:rPr lang="en-GB">
                          <a:latin typeface="Fira Sans Condensed"/>
                          <a:ea typeface="Fira Sans Condensed"/>
                          <a:cs typeface="Fira Sans Condensed"/>
                          <a:sym typeface="Fira Sans Condensed"/>
                        </a:rPr>
                        <a:t>Point and click to select from pre-made visualizations</a:t>
                      </a:r>
                      <a:endParaRPr>
                        <a:latin typeface="Fira Sans Condensed"/>
                        <a:ea typeface="Fira Sans Condensed"/>
                        <a:cs typeface="Fira Sans Condensed"/>
                        <a:sym typeface="Fira Sans Condense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685425">
                <a:tc>
                  <a:txBody>
                    <a:bodyPr/>
                    <a:lstStyle/>
                    <a:p>
                      <a:pPr marL="0" lvl="0" indent="0" algn="l" rtl="0">
                        <a:spcBef>
                          <a:spcPts val="0"/>
                        </a:spcBef>
                        <a:spcAft>
                          <a:spcPts val="0"/>
                        </a:spcAft>
                        <a:buNone/>
                      </a:pPr>
                      <a:r>
                        <a:rPr lang="en-GB" b="1">
                          <a:latin typeface="Fira Sans Condensed"/>
                          <a:ea typeface="Fira Sans Condensed"/>
                          <a:cs typeface="Fira Sans Condensed"/>
                          <a:sym typeface="Fira Sans Condensed"/>
                        </a:rPr>
                        <a:t>Use cases:</a:t>
                      </a:r>
                      <a:endParaRPr b="1">
                        <a:latin typeface="Fira Sans Condensed"/>
                        <a:ea typeface="Fira Sans Condensed"/>
                        <a:cs typeface="Fira Sans Condensed"/>
                        <a:sym typeface="Fira Sans Condense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457200" lvl="0" indent="-317500" algn="l" rtl="0">
                        <a:spcBef>
                          <a:spcPts val="0"/>
                        </a:spcBef>
                        <a:spcAft>
                          <a:spcPts val="0"/>
                        </a:spcAft>
                        <a:buSzPts val="1400"/>
                        <a:buFont typeface="Fira Sans Condensed"/>
                        <a:buChar char="●"/>
                      </a:pPr>
                      <a:r>
                        <a:rPr lang="en-GB">
                          <a:solidFill>
                            <a:schemeClr val="dk1"/>
                          </a:solidFill>
                          <a:latin typeface="Fira Sans Condensed"/>
                          <a:ea typeface="Fira Sans Condensed"/>
                          <a:cs typeface="Fira Sans Condensed"/>
                          <a:sym typeface="Fira Sans Condensed"/>
                        </a:rPr>
                        <a:t>Industry (designed for business intelligence), infographics for media</a:t>
                      </a:r>
                      <a:r>
                        <a:rPr lang="en-GB">
                          <a:latin typeface="Fira Sans Condensed"/>
                          <a:ea typeface="Fira Sans Condensed"/>
                          <a:cs typeface="Fira Sans Condensed"/>
                          <a:sym typeface="Fira Sans Condensed"/>
                        </a:rPr>
                        <a:t> </a:t>
                      </a:r>
                      <a:endParaRPr>
                        <a:latin typeface="Fira Sans Condensed"/>
                        <a:ea typeface="Fira Sans Condensed"/>
                        <a:cs typeface="Fira Sans Condensed"/>
                        <a:sym typeface="Fira Sans Condense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latin typeface="Fira Sans Condensed"/>
                <a:ea typeface="Fira Sans Condensed"/>
                <a:cs typeface="Fira Sans Condensed"/>
                <a:sym typeface="Fira Sans Condensed"/>
              </a:rPr>
              <a:t>Today, we will...</a:t>
            </a:r>
            <a:endParaRPr b="1" dirty="0">
              <a:latin typeface="Fira Sans Condensed"/>
              <a:ea typeface="Fira Sans Condensed"/>
              <a:cs typeface="Fira Sans Condensed"/>
              <a:sym typeface="Fira Sans Condensed"/>
            </a:endParaRPr>
          </a:p>
        </p:txBody>
      </p:sp>
      <p:sp>
        <p:nvSpPr>
          <p:cNvPr id="68" name="Google Shape;68;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GB" sz="2200" dirty="0">
                <a:latin typeface="Fira Sans Condensed"/>
                <a:ea typeface="Fira Sans Condensed"/>
                <a:cs typeface="Fira Sans Condensed"/>
                <a:sym typeface="Fira Sans Condensed"/>
              </a:rPr>
              <a:t>Explore why we should care about data visualization</a:t>
            </a:r>
            <a:endParaRPr sz="2200" dirty="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GB" sz="2200" dirty="0">
                <a:latin typeface="Fira Sans Condensed"/>
                <a:ea typeface="Fira Sans Condensed"/>
                <a:cs typeface="Fira Sans Condensed"/>
                <a:sym typeface="Fira Sans Condensed"/>
              </a:rPr>
              <a:t>Question what makes ‘good’ data visualization</a:t>
            </a:r>
            <a:endParaRPr sz="2200" dirty="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GB" sz="2200" dirty="0">
                <a:latin typeface="Fira Sans Condensed"/>
                <a:ea typeface="Fira Sans Condensed"/>
                <a:cs typeface="Fira Sans Condensed"/>
                <a:sym typeface="Fira Sans Condensed"/>
              </a:rPr>
              <a:t>Introduce a range of software and tools that are used for data visualization</a:t>
            </a:r>
            <a:endParaRPr sz="2200" dirty="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GB" sz="2200" dirty="0">
                <a:latin typeface="Fira Sans Condensed"/>
                <a:ea typeface="Fira Sans Condensed"/>
                <a:cs typeface="Fira Sans Condensed"/>
                <a:sym typeface="Fira Sans Condensed"/>
              </a:rPr>
              <a:t>Go through an overview of what to expect in the rest of this course</a:t>
            </a:r>
            <a:endParaRPr sz="2200" dirty="0">
              <a:latin typeface="Fira Sans Condensed"/>
              <a:ea typeface="Fira Sans Condensed"/>
              <a:cs typeface="Fira Sans Condensed"/>
              <a:sym typeface="Fira Sans Condense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Fira Sans Condensed"/>
                <a:ea typeface="Fira Sans Condensed"/>
                <a:cs typeface="Fira Sans Condensed"/>
                <a:sym typeface="Fira Sans Condensed"/>
              </a:rPr>
              <a:t>Tableau, Tableau Public</a:t>
            </a:r>
            <a:endParaRPr b="1">
              <a:latin typeface="Fira Sans Condensed"/>
              <a:ea typeface="Fira Sans Condensed"/>
              <a:cs typeface="Fira Sans Condensed"/>
              <a:sym typeface="Fira Sans Condensed"/>
            </a:endParaRPr>
          </a:p>
        </p:txBody>
      </p:sp>
      <p:sp>
        <p:nvSpPr>
          <p:cNvPr id="256" name="Google Shape;256;p42"/>
          <p:cNvSpPr txBox="1">
            <a:spLocks noGrp="1"/>
          </p:cNvSpPr>
          <p:nvPr>
            <p:ph type="body" idx="1"/>
          </p:nvPr>
        </p:nvSpPr>
        <p:spPr>
          <a:xfrm>
            <a:off x="311700" y="1017725"/>
            <a:ext cx="8520600" cy="1956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latin typeface="Fira Sans Condensed"/>
                <a:ea typeface="Fira Sans Condensed"/>
                <a:cs typeface="Fira Sans Condensed"/>
                <a:sym typeface="Fira Sans Condensed"/>
              </a:rPr>
              <a:t>Click each image to view and interact with public visualizations chosen as Tableau’s ‘Viz of the Day’:</a:t>
            </a:r>
            <a:endParaRPr>
              <a:latin typeface="Fira Sans Condensed"/>
              <a:ea typeface="Fira Sans Condensed"/>
              <a:cs typeface="Fira Sans Condensed"/>
              <a:sym typeface="Fira Sans Condensed"/>
            </a:endParaRPr>
          </a:p>
          <a:p>
            <a:pPr marL="0" lvl="0" indent="0" algn="l" rtl="0">
              <a:spcBef>
                <a:spcPts val="1200"/>
              </a:spcBef>
              <a:spcAft>
                <a:spcPts val="1200"/>
              </a:spcAft>
              <a:buNone/>
            </a:pPr>
            <a:endParaRPr>
              <a:latin typeface="Fira Sans Condensed"/>
              <a:ea typeface="Fira Sans Condensed"/>
              <a:cs typeface="Fira Sans Condensed"/>
              <a:sym typeface="Fira Sans Condensed"/>
            </a:endParaRPr>
          </a:p>
        </p:txBody>
      </p:sp>
      <p:pic>
        <p:nvPicPr>
          <p:cNvPr id="257" name="Google Shape;257;p42">
            <a:hlinkClick r:id="rId3"/>
          </p:cNvPr>
          <p:cNvPicPr preferRelativeResize="0"/>
          <p:nvPr/>
        </p:nvPicPr>
        <p:blipFill>
          <a:blip r:embed="rId4">
            <a:alphaModFix/>
          </a:blip>
          <a:stretch>
            <a:fillRect/>
          </a:stretch>
        </p:blipFill>
        <p:spPr>
          <a:xfrm>
            <a:off x="473327" y="1987050"/>
            <a:ext cx="1985476" cy="2490926"/>
          </a:xfrm>
          <a:prstGeom prst="rect">
            <a:avLst/>
          </a:prstGeom>
          <a:noFill/>
          <a:ln>
            <a:noFill/>
          </a:ln>
        </p:spPr>
      </p:pic>
      <p:pic>
        <p:nvPicPr>
          <p:cNvPr id="258" name="Google Shape;258;p42">
            <a:hlinkClick r:id="rId5"/>
          </p:cNvPr>
          <p:cNvPicPr preferRelativeResize="0"/>
          <p:nvPr/>
        </p:nvPicPr>
        <p:blipFill>
          <a:blip r:embed="rId6">
            <a:alphaModFix/>
          </a:blip>
          <a:stretch>
            <a:fillRect/>
          </a:stretch>
        </p:blipFill>
        <p:spPr>
          <a:xfrm>
            <a:off x="2964828" y="2300325"/>
            <a:ext cx="3214355" cy="1864374"/>
          </a:xfrm>
          <a:prstGeom prst="rect">
            <a:avLst/>
          </a:prstGeom>
          <a:noFill/>
          <a:ln>
            <a:noFill/>
          </a:ln>
        </p:spPr>
      </p:pic>
      <p:pic>
        <p:nvPicPr>
          <p:cNvPr id="259" name="Google Shape;259;p42">
            <a:hlinkClick r:id="rId7"/>
          </p:cNvPr>
          <p:cNvPicPr preferRelativeResize="0"/>
          <p:nvPr/>
        </p:nvPicPr>
        <p:blipFill rotWithShape="1">
          <a:blip r:embed="rId8">
            <a:alphaModFix/>
          </a:blip>
          <a:srcRect b="17088"/>
          <a:stretch/>
        </p:blipFill>
        <p:spPr>
          <a:xfrm>
            <a:off x="6685200" y="1654276"/>
            <a:ext cx="1985475" cy="31564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Fira Sans Condensed"/>
                <a:ea typeface="Fira Sans Condensed"/>
                <a:cs typeface="Fira Sans Condensed"/>
                <a:sym typeface="Fira Sans Condensed"/>
              </a:rPr>
              <a:t>Microsoft Power BI</a:t>
            </a:r>
            <a:endParaRPr b="1">
              <a:latin typeface="Fira Sans Condensed"/>
              <a:ea typeface="Fira Sans Condensed"/>
              <a:cs typeface="Fira Sans Condensed"/>
              <a:sym typeface="Fira Sans Condensed"/>
            </a:endParaRPr>
          </a:p>
        </p:txBody>
      </p:sp>
      <p:pic>
        <p:nvPicPr>
          <p:cNvPr id="265" name="Google Shape;265;p43" descr="Microsoft Power BI Reviews 2021 | Software Reviews"/>
          <p:cNvPicPr preferRelativeResize="0"/>
          <p:nvPr/>
        </p:nvPicPr>
        <p:blipFill>
          <a:blip r:embed="rId3">
            <a:alphaModFix/>
          </a:blip>
          <a:stretch>
            <a:fillRect/>
          </a:stretch>
        </p:blipFill>
        <p:spPr>
          <a:xfrm>
            <a:off x="533161" y="1769515"/>
            <a:ext cx="1792700" cy="1604473"/>
          </a:xfrm>
          <a:prstGeom prst="rect">
            <a:avLst/>
          </a:prstGeom>
          <a:noFill/>
          <a:ln>
            <a:noFill/>
          </a:ln>
        </p:spPr>
      </p:pic>
      <p:graphicFrame>
        <p:nvGraphicFramePr>
          <p:cNvPr id="266" name="Google Shape;266;p43"/>
          <p:cNvGraphicFramePr/>
          <p:nvPr/>
        </p:nvGraphicFramePr>
        <p:xfrm>
          <a:off x="3068800" y="1125588"/>
          <a:ext cx="5763500" cy="3864595"/>
        </p:xfrm>
        <a:graphic>
          <a:graphicData uri="http://schemas.openxmlformats.org/drawingml/2006/table">
            <a:tbl>
              <a:tblPr>
                <a:noFill/>
                <a:tableStyleId>{D98F6588-5B4D-427D-8EA7-D9B0D4F6DF70}</a:tableStyleId>
              </a:tblPr>
              <a:tblGrid>
                <a:gridCol w="1388075">
                  <a:extLst>
                    <a:ext uri="{9D8B030D-6E8A-4147-A177-3AD203B41FA5}">
                      <a16:colId xmlns:a16="http://schemas.microsoft.com/office/drawing/2014/main" val="20000"/>
                    </a:ext>
                  </a:extLst>
                </a:gridCol>
                <a:gridCol w="4375425">
                  <a:extLst>
                    <a:ext uri="{9D8B030D-6E8A-4147-A177-3AD203B41FA5}">
                      <a16:colId xmlns:a16="http://schemas.microsoft.com/office/drawing/2014/main" val="20001"/>
                    </a:ext>
                  </a:extLst>
                </a:gridCol>
              </a:tblGrid>
              <a:tr h="730950">
                <a:tc>
                  <a:txBody>
                    <a:bodyPr/>
                    <a:lstStyle/>
                    <a:p>
                      <a:pPr marL="0" lvl="0" indent="0" algn="l" rtl="0">
                        <a:spcBef>
                          <a:spcPts val="0"/>
                        </a:spcBef>
                        <a:spcAft>
                          <a:spcPts val="0"/>
                        </a:spcAft>
                        <a:buNone/>
                      </a:pPr>
                      <a:r>
                        <a:rPr lang="en-GB" b="1">
                          <a:latin typeface="Fira Sans Condensed"/>
                          <a:ea typeface="Fira Sans Condensed"/>
                          <a:cs typeface="Fira Sans Condensed"/>
                          <a:sym typeface="Fira Sans Condensed"/>
                        </a:rPr>
                        <a:t>What is it:</a:t>
                      </a:r>
                      <a:endParaRPr b="1">
                        <a:latin typeface="Fira Sans Condensed"/>
                        <a:ea typeface="Fira Sans Condensed"/>
                        <a:cs typeface="Fira Sans Condensed"/>
                        <a:sym typeface="Fira Sans Condense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457200" lvl="0" indent="-317500" algn="l" rtl="0">
                        <a:spcBef>
                          <a:spcPts val="0"/>
                        </a:spcBef>
                        <a:spcAft>
                          <a:spcPts val="0"/>
                        </a:spcAft>
                        <a:buSzPts val="1400"/>
                        <a:buFont typeface="Fira Sans Condensed"/>
                        <a:buChar char="●"/>
                      </a:pPr>
                      <a:r>
                        <a:rPr lang="en-GB">
                          <a:latin typeface="Fira Sans Condensed"/>
                          <a:ea typeface="Fira Sans Condensed"/>
                          <a:cs typeface="Fira Sans Condensed"/>
                          <a:sym typeface="Fira Sans Condensed"/>
                        </a:rPr>
                        <a:t>Combines data from different sources (databases, spreadsheets) into interactive, dynamic visualizations</a:t>
                      </a:r>
                      <a:endParaRPr>
                        <a:latin typeface="Fira Sans Condensed"/>
                        <a:ea typeface="Fira Sans Condensed"/>
                        <a:cs typeface="Fira Sans Condensed"/>
                        <a:sym typeface="Fira Sans Condense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623225">
                <a:tc>
                  <a:txBody>
                    <a:bodyPr/>
                    <a:lstStyle/>
                    <a:p>
                      <a:pPr marL="0" lvl="0" indent="0" algn="l" rtl="0">
                        <a:spcBef>
                          <a:spcPts val="0"/>
                        </a:spcBef>
                        <a:spcAft>
                          <a:spcPts val="0"/>
                        </a:spcAft>
                        <a:buNone/>
                      </a:pPr>
                      <a:r>
                        <a:rPr lang="en-GB" b="1">
                          <a:latin typeface="Fira Sans Condensed"/>
                          <a:ea typeface="Fira Sans Condensed"/>
                          <a:cs typeface="Fira Sans Condensed"/>
                          <a:sym typeface="Fira Sans Condensed"/>
                        </a:rPr>
                        <a:t>Access:</a:t>
                      </a:r>
                      <a:endParaRPr b="1">
                        <a:latin typeface="Fira Sans Condensed"/>
                        <a:ea typeface="Fira Sans Condensed"/>
                        <a:cs typeface="Fira Sans Condensed"/>
                        <a:sym typeface="Fira Sans Condense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457200" lvl="0" indent="-317500" algn="l" rtl="0">
                        <a:spcBef>
                          <a:spcPts val="0"/>
                        </a:spcBef>
                        <a:spcAft>
                          <a:spcPts val="0"/>
                        </a:spcAft>
                        <a:buSzPts val="1400"/>
                        <a:buFont typeface="Fira Sans Condensed"/>
                        <a:buChar char="●"/>
                      </a:pPr>
                      <a:r>
                        <a:rPr lang="en-GB">
                          <a:latin typeface="Fira Sans Condensed"/>
                          <a:ea typeface="Fira Sans Condensed"/>
                          <a:cs typeface="Fira Sans Condensed"/>
                          <a:sym typeface="Fira Sans Condensed"/>
                        </a:rPr>
                        <a:t>Paid (part of MS Office Suite)</a:t>
                      </a:r>
                      <a:endParaRPr>
                        <a:latin typeface="Fira Sans Condensed"/>
                        <a:ea typeface="Fira Sans Condensed"/>
                        <a:cs typeface="Fira Sans Condensed"/>
                        <a:sym typeface="Fira Sans Condense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730950">
                <a:tc>
                  <a:txBody>
                    <a:bodyPr/>
                    <a:lstStyle/>
                    <a:p>
                      <a:pPr marL="0" lvl="0" indent="0" algn="l" rtl="0">
                        <a:spcBef>
                          <a:spcPts val="0"/>
                        </a:spcBef>
                        <a:spcAft>
                          <a:spcPts val="0"/>
                        </a:spcAft>
                        <a:buNone/>
                      </a:pPr>
                      <a:r>
                        <a:rPr lang="en-GB" b="1">
                          <a:latin typeface="Fira Sans Condensed"/>
                          <a:ea typeface="Fira Sans Condensed"/>
                          <a:cs typeface="Fira Sans Condensed"/>
                          <a:sym typeface="Fira Sans Condensed"/>
                        </a:rPr>
                        <a:t>Reproducible visualizations:</a:t>
                      </a:r>
                      <a:endParaRPr b="1">
                        <a:latin typeface="Fira Sans Condensed"/>
                        <a:ea typeface="Fira Sans Condensed"/>
                        <a:cs typeface="Fira Sans Condensed"/>
                        <a:sym typeface="Fira Sans Condense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457200" lvl="0" indent="-317500" algn="l" rtl="0">
                        <a:spcBef>
                          <a:spcPts val="0"/>
                        </a:spcBef>
                        <a:spcAft>
                          <a:spcPts val="0"/>
                        </a:spcAft>
                        <a:buSzPts val="1400"/>
                        <a:buFont typeface="Fira Sans Condensed"/>
                        <a:buChar char="●"/>
                      </a:pPr>
                      <a:r>
                        <a:rPr lang="en-GB">
                          <a:latin typeface="Fira Sans Condensed"/>
                          <a:ea typeface="Fira Sans Condensed"/>
                          <a:cs typeface="Fira Sans Condensed"/>
                          <a:sym typeface="Fira Sans Condensed"/>
                        </a:rPr>
                        <a:t>No</a:t>
                      </a:r>
                      <a:endParaRPr>
                        <a:latin typeface="Fira Sans Condensed"/>
                        <a:ea typeface="Fira Sans Condensed"/>
                        <a:cs typeface="Fira Sans Condensed"/>
                        <a:sym typeface="Fira Sans Condense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1026600">
                <a:tc>
                  <a:txBody>
                    <a:bodyPr/>
                    <a:lstStyle/>
                    <a:p>
                      <a:pPr marL="0" lvl="0" indent="0" algn="l" rtl="0">
                        <a:spcBef>
                          <a:spcPts val="0"/>
                        </a:spcBef>
                        <a:spcAft>
                          <a:spcPts val="0"/>
                        </a:spcAft>
                        <a:buNone/>
                      </a:pPr>
                      <a:r>
                        <a:rPr lang="en-GB" b="1">
                          <a:latin typeface="Fira Sans Condensed"/>
                          <a:ea typeface="Fira Sans Condensed"/>
                          <a:cs typeface="Fira Sans Condensed"/>
                          <a:sym typeface="Fira Sans Condensed"/>
                        </a:rPr>
                        <a:t>Ease of use:</a:t>
                      </a:r>
                      <a:endParaRPr b="1">
                        <a:latin typeface="Fira Sans Condensed"/>
                        <a:ea typeface="Fira Sans Condensed"/>
                        <a:cs typeface="Fira Sans Condensed"/>
                        <a:sym typeface="Fira Sans Condense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457200" lvl="0" indent="-317500" algn="l" rtl="0">
                        <a:spcBef>
                          <a:spcPts val="0"/>
                        </a:spcBef>
                        <a:spcAft>
                          <a:spcPts val="0"/>
                        </a:spcAft>
                        <a:buClr>
                          <a:schemeClr val="dk1"/>
                        </a:buClr>
                        <a:buSzPts val="1400"/>
                        <a:buFont typeface="Fira Sans Condensed"/>
                        <a:buChar char="●"/>
                      </a:pPr>
                      <a:r>
                        <a:rPr lang="en-GB">
                          <a:solidFill>
                            <a:schemeClr val="dk1"/>
                          </a:solidFill>
                          <a:latin typeface="Fira Sans Condensed"/>
                          <a:ea typeface="Fira Sans Condensed"/>
                          <a:cs typeface="Fira Sans Condensed"/>
                          <a:sym typeface="Fira Sans Condensed"/>
                        </a:rPr>
                        <a:t>Drag and drop to select from pre-made visualizations</a:t>
                      </a:r>
                      <a:endParaRPr>
                        <a:solidFill>
                          <a:schemeClr val="dk1"/>
                        </a:solidFill>
                        <a:latin typeface="Fira Sans Condensed"/>
                        <a:ea typeface="Fira Sans Condensed"/>
                        <a:cs typeface="Fira Sans Condensed"/>
                        <a:sym typeface="Fira Sans Condensed"/>
                      </a:endParaRPr>
                    </a:p>
                    <a:p>
                      <a:pPr marL="457200" lvl="0" indent="-317500" algn="l" rtl="0">
                        <a:spcBef>
                          <a:spcPts val="0"/>
                        </a:spcBef>
                        <a:spcAft>
                          <a:spcPts val="0"/>
                        </a:spcAft>
                        <a:buClr>
                          <a:schemeClr val="dk1"/>
                        </a:buClr>
                        <a:buSzPts val="1400"/>
                        <a:buFont typeface="Fira Sans Condensed"/>
                        <a:buChar char="●"/>
                      </a:pPr>
                      <a:r>
                        <a:rPr lang="en-GB">
                          <a:solidFill>
                            <a:schemeClr val="dk1"/>
                          </a:solidFill>
                          <a:latin typeface="Fira Sans Condensed"/>
                          <a:ea typeface="Fira Sans Condensed"/>
                          <a:cs typeface="Fira Sans Condensed"/>
                          <a:sym typeface="Fira Sans Condensed"/>
                        </a:rPr>
                        <a:t>Can use DAX (Data Analysis Expressions) functions to perform operations on data </a:t>
                      </a:r>
                      <a:endParaRPr>
                        <a:latin typeface="Fira Sans Condensed"/>
                        <a:ea typeface="Fira Sans Condensed"/>
                        <a:cs typeface="Fira Sans Condensed"/>
                        <a:sym typeface="Fira Sans Condense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651200">
                <a:tc>
                  <a:txBody>
                    <a:bodyPr/>
                    <a:lstStyle/>
                    <a:p>
                      <a:pPr marL="0" lvl="0" indent="0" algn="l" rtl="0">
                        <a:spcBef>
                          <a:spcPts val="0"/>
                        </a:spcBef>
                        <a:spcAft>
                          <a:spcPts val="0"/>
                        </a:spcAft>
                        <a:buNone/>
                      </a:pPr>
                      <a:r>
                        <a:rPr lang="en-GB" b="1">
                          <a:latin typeface="Fira Sans Condensed"/>
                          <a:ea typeface="Fira Sans Condensed"/>
                          <a:cs typeface="Fira Sans Condensed"/>
                          <a:sym typeface="Fira Sans Condensed"/>
                        </a:rPr>
                        <a:t>Use cases:</a:t>
                      </a:r>
                      <a:endParaRPr b="1">
                        <a:latin typeface="Fira Sans Condensed"/>
                        <a:ea typeface="Fira Sans Condensed"/>
                        <a:cs typeface="Fira Sans Condensed"/>
                        <a:sym typeface="Fira Sans Condense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457200" lvl="0" indent="-317500" algn="l" rtl="0">
                        <a:spcBef>
                          <a:spcPts val="0"/>
                        </a:spcBef>
                        <a:spcAft>
                          <a:spcPts val="0"/>
                        </a:spcAft>
                        <a:buSzPts val="1400"/>
                        <a:buFont typeface="Fira Sans Condensed"/>
                        <a:buChar char="●"/>
                      </a:pPr>
                      <a:r>
                        <a:rPr lang="en-GB">
                          <a:solidFill>
                            <a:schemeClr val="dk1"/>
                          </a:solidFill>
                          <a:latin typeface="Fira Sans Condensed"/>
                          <a:ea typeface="Fira Sans Condensed"/>
                          <a:cs typeface="Fira Sans Condensed"/>
                          <a:sym typeface="Fira Sans Condensed"/>
                        </a:rPr>
                        <a:t>Industry, government (designed for business intelligence)</a:t>
                      </a:r>
                      <a:r>
                        <a:rPr lang="en-GB">
                          <a:latin typeface="Fira Sans Condensed"/>
                          <a:ea typeface="Fira Sans Condensed"/>
                          <a:cs typeface="Fira Sans Condensed"/>
                          <a:sym typeface="Fira Sans Condensed"/>
                        </a:rPr>
                        <a:t> </a:t>
                      </a:r>
                      <a:endParaRPr>
                        <a:latin typeface="Fira Sans Condensed"/>
                        <a:ea typeface="Fira Sans Condensed"/>
                        <a:cs typeface="Fira Sans Condensed"/>
                        <a:sym typeface="Fira Sans Condense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Fira Sans Condensed"/>
                <a:ea typeface="Fira Sans Condensed"/>
                <a:cs typeface="Fira Sans Condensed"/>
                <a:sym typeface="Fira Sans Condensed"/>
              </a:rPr>
              <a:t>Microsoft Power BI</a:t>
            </a:r>
            <a:endParaRPr b="1">
              <a:latin typeface="Fira Sans Condensed"/>
              <a:ea typeface="Fira Sans Condensed"/>
              <a:cs typeface="Fira Sans Condensed"/>
              <a:sym typeface="Fira Sans Condensed"/>
            </a:endParaRPr>
          </a:p>
        </p:txBody>
      </p:sp>
      <p:pic>
        <p:nvPicPr>
          <p:cNvPr id="272" name="Google Shape;272;p44"/>
          <p:cNvPicPr preferRelativeResize="0"/>
          <p:nvPr/>
        </p:nvPicPr>
        <p:blipFill>
          <a:blip r:embed="rId3">
            <a:alphaModFix/>
          </a:blip>
          <a:stretch>
            <a:fillRect/>
          </a:stretch>
        </p:blipFill>
        <p:spPr>
          <a:xfrm>
            <a:off x="1004825" y="950050"/>
            <a:ext cx="7134351" cy="40130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Fira Sans Condensed"/>
                <a:ea typeface="Fira Sans Condensed"/>
                <a:cs typeface="Fira Sans Condensed"/>
                <a:sym typeface="Fira Sans Condensed"/>
              </a:rPr>
              <a:t>R</a:t>
            </a:r>
            <a:endParaRPr b="1">
              <a:latin typeface="Fira Sans Condensed"/>
              <a:ea typeface="Fira Sans Condensed"/>
              <a:cs typeface="Fira Sans Condensed"/>
              <a:sym typeface="Fira Sans Condensed"/>
            </a:endParaRPr>
          </a:p>
        </p:txBody>
      </p:sp>
      <p:pic>
        <p:nvPicPr>
          <p:cNvPr id="291" name="Google Shape;291;p47" descr="Logo, project, r icon - Free download on Iconfinder"/>
          <p:cNvPicPr preferRelativeResize="0"/>
          <p:nvPr/>
        </p:nvPicPr>
        <p:blipFill>
          <a:blip r:embed="rId3">
            <a:alphaModFix/>
          </a:blip>
          <a:stretch>
            <a:fillRect/>
          </a:stretch>
        </p:blipFill>
        <p:spPr>
          <a:xfrm>
            <a:off x="579075" y="1675400"/>
            <a:ext cx="1792700" cy="1792700"/>
          </a:xfrm>
          <a:prstGeom prst="rect">
            <a:avLst/>
          </a:prstGeom>
          <a:noFill/>
          <a:ln>
            <a:noFill/>
          </a:ln>
        </p:spPr>
      </p:pic>
      <p:graphicFrame>
        <p:nvGraphicFramePr>
          <p:cNvPr id="292" name="Google Shape;292;p47"/>
          <p:cNvGraphicFramePr/>
          <p:nvPr/>
        </p:nvGraphicFramePr>
        <p:xfrm>
          <a:off x="3068800" y="1125588"/>
          <a:ext cx="5763500" cy="3763025"/>
        </p:xfrm>
        <a:graphic>
          <a:graphicData uri="http://schemas.openxmlformats.org/drawingml/2006/table">
            <a:tbl>
              <a:tblPr>
                <a:noFill/>
                <a:tableStyleId>{D98F6588-5B4D-427D-8EA7-D9B0D4F6DF70}</a:tableStyleId>
              </a:tblPr>
              <a:tblGrid>
                <a:gridCol w="1388075">
                  <a:extLst>
                    <a:ext uri="{9D8B030D-6E8A-4147-A177-3AD203B41FA5}">
                      <a16:colId xmlns:a16="http://schemas.microsoft.com/office/drawing/2014/main" val="20000"/>
                    </a:ext>
                  </a:extLst>
                </a:gridCol>
                <a:gridCol w="4375425">
                  <a:extLst>
                    <a:ext uri="{9D8B030D-6E8A-4147-A177-3AD203B41FA5}">
                      <a16:colId xmlns:a16="http://schemas.microsoft.com/office/drawing/2014/main" val="20001"/>
                    </a:ext>
                  </a:extLst>
                </a:gridCol>
              </a:tblGrid>
              <a:tr h="769400">
                <a:tc>
                  <a:txBody>
                    <a:bodyPr/>
                    <a:lstStyle/>
                    <a:p>
                      <a:pPr marL="0" lvl="0" indent="0" algn="l" rtl="0">
                        <a:spcBef>
                          <a:spcPts val="0"/>
                        </a:spcBef>
                        <a:spcAft>
                          <a:spcPts val="0"/>
                        </a:spcAft>
                        <a:buNone/>
                      </a:pPr>
                      <a:r>
                        <a:rPr lang="en-GB" b="1">
                          <a:latin typeface="Fira Sans Condensed"/>
                          <a:ea typeface="Fira Sans Condensed"/>
                          <a:cs typeface="Fira Sans Condensed"/>
                          <a:sym typeface="Fira Sans Condensed"/>
                        </a:rPr>
                        <a:t>What is it:</a:t>
                      </a:r>
                      <a:endParaRPr b="1">
                        <a:latin typeface="Fira Sans Condensed"/>
                        <a:ea typeface="Fira Sans Condensed"/>
                        <a:cs typeface="Fira Sans Condensed"/>
                        <a:sym typeface="Fira Sans Condense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457200" lvl="0" indent="-317500" algn="l" rtl="0">
                        <a:spcBef>
                          <a:spcPts val="0"/>
                        </a:spcBef>
                        <a:spcAft>
                          <a:spcPts val="0"/>
                        </a:spcAft>
                        <a:buSzPts val="1400"/>
                        <a:buFont typeface="Fira Sans Condensed"/>
                        <a:buChar char="●"/>
                      </a:pPr>
                      <a:r>
                        <a:rPr lang="en-GB">
                          <a:solidFill>
                            <a:schemeClr val="dk1"/>
                          </a:solidFill>
                          <a:latin typeface="Fira Sans Condensed"/>
                          <a:ea typeface="Fira Sans Condensed"/>
                          <a:cs typeface="Fira Sans Condensed"/>
                          <a:sym typeface="Fira Sans Condensed"/>
                        </a:rPr>
                        <a:t>Programming language with libraries for data visualization (eg. ggplot2, Plotly, RColorBrewer)</a:t>
                      </a:r>
                      <a:endParaRPr>
                        <a:latin typeface="Fira Sans Condensed"/>
                        <a:ea typeface="Fira Sans Condensed"/>
                        <a:cs typeface="Fira Sans Condensed"/>
                        <a:sym typeface="Fira Sans Condense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769400">
                <a:tc>
                  <a:txBody>
                    <a:bodyPr/>
                    <a:lstStyle/>
                    <a:p>
                      <a:pPr marL="0" lvl="0" indent="0" algn="l" rtl="0">
                        <a:spcBef>
                          <a:spcPts val="0"/>
                        </a:spcBef>
                        <a:spcAft>
                          <a:spcPts val="0"/>
                        </a:spcAft>
                        <a:buNone/>
                      </a:pPr>
                      <a:r>
                        <a:rPr lang="en-GB" b="1">
                          <a:latin typeface="Fira Sans Condensed"/>
                          <a:ea typeface="Fira Sans Condensed"/>
                          <a:cs typeface="Fira Sans Condensed"/>
                          <a:sym typeface="Fira Sans Condensed"/>
                        </a:rPr>
                        <a:t>Access:</a:t>
                      </a:r>
                      <a:endParaRPr b="1">
                        <a:latin typeface="Fira Sans Condensed"/>
                        <a:ea typeface="Fira Sans Condensed"/>
                        <a:cs typeface="Fira Sans Condensed"/>
                        <a:sym typeface="Fira Sans Condense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457200" lvl="0" indent="-317500" algn="l" rtl="0">
                        <a:spcBef>
                          <a:spcPts val="0"/>
                        </a:spcBef>
                        <a:spcAft>
                          <a:spcPts val="0"/>
                        </a:spcAft>
                        <a:buSzPts val="1400"/>
                        <a:buFont typeface="Fira Sans Condensed"/>
                        <a:buChar char="●"/>
                      </a:pPr>
                      <a:r>
                        <a:rPr lang="en-GB">
                          <a:latin typeface="Fira Sans Condensed"/>
                          <a:ea typeface="Fira Sans Condensed"/>
                          <a:cs typeface="Fira Sans Condensed"/>
                          <a:sym typeface="Fira Sans Condensed"/>
                        </a:rPr>
                        <a:t>Free and open source (</a:t>
                      </a:r>
                      <a:r>
                        <a:rPr lang="en-GB" u="sng">
                          <a:solidFill>
                            <a:schemeClr val="hlink"/>
                          </a:solidFill>
                          <a:latin typeface="Fira Sans Condensed"/>
                          <a:ea typeface="Fira Sans Condensed"/>
                          <a:cs typeface="Fira Sans Condensed"/>
                          <a:sym typeface="Fira Sans Condensed"/>
                          <a:hlinkClick r:id="rId4"/>
                        </a:rPr>
                        <a:t>https://www.r-project.org/COPYING</a:t>
                      </a:r>
                      <a:r>
                        <a:rPr lang="en-GB">
                          <a:latin typeface="Fira Sans Condensed"/>
                          <a:ea typeface="Fira Sans Condensed"/>
                          <a:cs typeface="Fira Sans Condensed"/>
                          <a:sym typeface="Fira Sans Condensed"/>
                        </a:rPr>
                        <a:t>)</a:t>
                      </a:r>
                      <a:endParaRPr>
                        <a:latin typeface="Fira Sans Condensed"/>
                        <a:ea typeface="Fira Sans Condensed"/>
                        <a:cs typeface="Fira Sans Condensed"/>
                        <a:sym typeface="Fira Sans Condense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769400">
                <a:tc>
                  <a:txBody>
                    <a:bodyPr/>
                    <a:lstStyle/>
                    <a:p>
                      <a:pPr marL="0" lvl="0" indent="0" algn="l" rtl="0">
                        <a:spcBef>
                          <a:spcPts val="0"/>
                        </a:spcBef>
                        <a:spcAft>
                          <a:spcPts val="0"/>
                        </a:spcAft>
                        <a:buNone/>
                      </a:pPr>
                      <a:r>
                        <a:rPr lang="en-GB" b="1">
                          <a:latin typeface="Fira Sans Condensed"/>
                          <a:ea typeface="Fira Sans Condensed"/>
                          <a:cs typeface="Fira Sans Condensed"/>
                          <a:sym typeface="Fira Sans Condensed"/>
                        </a:rPr>
                        <a:t>Reproducible visualizations:</a:t>
                      </a:r>
                      <a:endParaRPr b="1">
                        <a:latin typeface="Fira Sans Condensed"/>
                        <a:ea typeface="Fira Sans Condensed"/>
                        <a:cs typeface="Fira Sans Condensed"/>
                        <a:sym typeface="Fira Sans Condense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457200" lvl="0" indent="-317500" algn="l" rtl="0">
                        <a:spcBef>
                          <a:spcPts val="0"/>
                        </a:spcBef>
                        <a:spcAft>
                          <a:spcPts val="0"/>
                        </a:spcAft>
                        <a:buSzPts val="1400"/>
                        <a:buFont typeface="Fira Sans Condensed"/>
                        <a:buChar char="●"/>
                      </a:pPr>
                      <a:r>
                        <a:rPr lang="en-GB">
                          <a:latin typeface="Fira Sans Condensed"/>
                          <a:ea typeface="Fira Sans Condensed"/>
                          <a:cs typeface="Fira Sans Condensed"/>
                          <a:sym typeface="Fira Sans Condensed"/>
                        </a:rPr>
                        <a:t>Yes</a:t>
                      </a:r>
                      <a:endParaRPr>
                        <a:latin typeface="Fira Sans Condensed"/>
                        <a:ea typeface="Fira Sans Condensed"/>
                        <a:cs typeface="Fira Sans Condensed"/>
                        <a:sym typeface="Fira Sans Condense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769400">
                <a:tc>
                  <a:txBody>
                    <a:bodyPr/>
                    <a:lstStyle/>
                    <a:p>
                      <a:pPr marL="0" lvl="0" indent="0" algn="l" rtl="0">
                        <a:spcBef>
                          <a:spcPts val="0"/>
                        </a:spcBef>
                        <a:spcAft>
                          <a:spcPts val="0"/>
                        </a:spcAft>
                        <a:buNone/>
                      </a:pPr>
                      <a:r>
                        <a:rPr lang="en-GB" b="1">
                          <a:latin typeface="Fira Sans Condensed"/>
                          <a:ea typeface="Fira Sans Condensed"/>
                          <a:cs typeface="Fira Sans Condensed"/>
                          <a:sym typeface="Fira Sans Condensed"/>
                        </a:rPr>
                        <a:t>Ease of use:</a:t>
                      </a:r>
                      <a:endParaRPr b="1">
                        <a:latin typeface="Fira Sans Condensed"/>
                        <a:ea typeface="Fira Sans Condensed"/>
                        <a:cs typeface="Fira Sans Condensed"/>
                        <a:sym typeface="Fira Sans Condense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457200" lvl="0" indent="-317500" algn="l" rtl="0">
                        <a:spcBef>
                          <a:spcPts val="0"/>
                        </a:spcBef>
                        <a:spcAft>
                          <a:spcPts val="0"/>
                        </a:spcAft>
                        <a:buClr>
                          <a:schemeClr val="dk1"/>
                        </a:buClr>
                        <a:buSzPts val="1400"/>
                        <a:buFont typeface="Fira Sans Condensed"/>
                        <a:buChar char="●"/>
                      </a:pPr>
                      <a:r>
                        <a:rPr lang="en-GB">
                          <a:solidFill>
                            <a:schemeClr val="dk1"/>
                          </a:solidFill>
                          <a:latin typeface="Fira Sans Condensed"/>
                          <a:ea typeface="Fira Sans Condensed"/>
                          <a:cs typeface="Fira Sans Condensed"/>
                          <a:sym typeface="Fira Sans Condensed"/>
                        </a:rPr>
                        <a:t>Programming language; requires some coding knowledge</a:t>
                      </a:r>
                      <a:endParaRPr>
                        <a:latin typeface="Fira Sans Condensed"/>
                        <a:ea typeface="Fira Sans Condensed"/>
                        <a:cs typeface="Fira Sans Condensed"/>
                        <a:sym typeface="Fira Sans Condense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685425">
                <a:tc>
                  <a:txBody>
                    <a:bodyPr/>
                    <a:lstStyle/>
                    <a:p>
                      <a:pPr marL="0" lvl="0" indent="0" algn="l" rtl="0">
                        <a:spcBef>
                          <a:spcPts val="0"/>
                        </a:spcBef>
                        <a:spcAft>
                          <a:spcPts val="0"/>
                        </a:spcAft>
                        <a:buNone/>
                      </a:pPr>
                      <a:r>
                        <a:rPr lang="en-GB" b="1">
                          <a:latin typeface="Fira Sans Condensed"/>
                          <a:ea typeface="Fira Sans Condensed"/>
                          <a:cs typeface="Fira Sans Condensed"/>
                          <a:sym typeface="Fira Sans Condensed"/>
                        </a:rPr>
                        <a:t>Use cases:</a:t>
                      </a:r>
                      <a:endParaRPr b="1">
                        <a:latin typeface="Fira Sans Condensed"/>
                        <a:ea typeface="Fira Sans Condensed"/>
                        <a:cs typeface="Fira Sans Condensed"/>
                        <a:sym typeface="Fira Sans Condense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457200" lvl="0" indent="-317500" algn="l" rtl="0">
                        <a:spcBef>
                          <a:spcPts val="0"/>
                        </a:spcBef>
                        <a:spcAft>
                          <a:spcPts val="0"/>
                        </a:spcAft>
                        <a:buSzPts val="1400"/>
                        <a:buFont typeface="Fira Sans Condensed"/>
                        <a:buChar char="●"/>
                      </a:pPr>
                      <a:r>
                        <a:rPr lang="en-GB">
                          <a:solidFill>
                            <a:schemeClr val="dk1"/>
                          </a:solidFill>
                          <a:latin typeface="Fira Sans Condensed"/>
                          <a:ea typeface="Fira Sans Condensed"/>
                          <a:cs typeface="Fira Sans Condensed"/>
                          <a:sym typeface="Fira Sans Condensed"/>
                        </a:rPr>
                        <a:t>Academia, industry, government; research and data science contexts</a:t>
                      </a:r>
                      <a:endParaRPr>
                        <a:latin typeface="Fira Sans Condensed"/>
                        <a:ea typeface="Fira Sans Condensed"/>
                        <a:cs typeface="Fira Sans Condensed"/>
                        <a:sym typeface="Fira Sans Condense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Fira Sans Condensed"/>
                <a:ea typeface="Fira Sans Condensed"/>
                <a:cs typeface="Fira Sans Condensed"/>
                <a:sym typeface="Fira Sans Condensed"/>
              </a:rPr>
              <a:t>R</a:t>
            </a:r>
            <a:endParaRPr b="1">
              <a:latin typeface="Fira Sans Condensed"/>
              <a:ea typeface="Fira Sans Condensed"/>
              <a:cs typeface="Fira Sans Condensed"/>
              <a:sym typeface="Fira Sans Condensed"/>
            </a:endParaRPr>
          </a:p>
        </p:txBody>
      </p:sp>
      <p:pic>
        <p:nvPicPr>
          <p:cNvPr id="298" name="Google Shape;298;p48"/>
          <p:cNvPicPr preferRelativeResize="0"/>
          <p:nvPr/>
        </p:nvPicPr>
        <p:blipFill>
          <a:blip r:embed="rId3">
            <a:alphaModFix/>
          </a:blip>
          <a:stretch>
            <a:fillRect/>
          </a:stretch>
        </p:blipFill>
        <p:spPr>
          <a:xfrm>
            <a:off x="1483450" y="961600"/>
            <a:ext cx="6177096" cy="38209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Fira Sans Condensed"/>
                <a:ea typeface="Fira Sans Condensed"/>
                <a:cs typeface="Fira Sans Condensed"/>
                <a:sym typeface="Fira Sans Condensed"/>
              </a:rPr>
              <a:t>Python</a:t>
            </a:r>
            <a:endParaRPr b="1">
              <a:latin typeface="Fira Sans Condensed"/>
              <a:ea typeface="Fira Sans Condensed"/>
              <a:cs typeface="Fira Sans Condensed"/>
              <a:sym typeface="Fira Sans Condensed"/>
            </a:endParaRPr>
          </a:p>
        </p:txBody>
      </p:sp>
      <p:pic>
        <p:nvPicPr>
          <p:cNvPr id="278" name="Google Shape;278;p45" descr="File:Python logo and wordmark.svg - Wikimedia Commons"/>
          <p:cNvPicPr preferRelativeResize="0"/>
          <p:nvPr/>
        </p:nvPicPr>
        <p:blipFill>
          <a:blip r:embed="rId3">
            <a:alphaModFix/>
          </a:blip>
          <a:stretch>
            <a:fillRect/>
          </a:stretch>
        </p:blipFill>
        <p:spPr>
          <a:xfrm>
            <a:off x="166178" y="2191299"/>
            <a:ext cx="2563073" cy="760900"/>
          </a:xfrm>
          <a:prstGeom prst="rect">
            <a:avLst/>
          </a:prstGeom>
          <a:noFill/>
          <a:ln>
            <a:noFill/>
          </a:ln>
        </p:spPr>
      </p:pic>
      <p:graphicFrame>
        <p:nvGraphicFramePr>
          <p:cNvPr id="279" name="Google Shape;279;p45"/>
          <p:cNvGraphicFramePr/>
          <p:nvPr/>
        </p:nvGraphicFramePr>
        <p:xfrm>
          <a:off x="3068800" y="1125588"/>
          <a:ext cx="5763500" cy="3763025"/>
        </p:xfrm>
        <a:graphic>
          <a:graphicData uri="http://schemas.openxmlformats.org/drawingml/2006/table">
            <a:tbl>
              <a:tblPr>
                <a:noFill/>
                <a:tableStyleId>{D98F6588-5B4D-427D-8EA7-D9B0D4F6DF70}</a:tableStyleId>
              </a:tblPr>
              <a:tblGrid>
                <a:gridCol w="1388075">
                  <a:extLst>
                    <a:ext uri="{9D8B030D-6E8A-4147-A177-3AD203B41FA5}">
                      <a16:colId xmlns:a16="http://schemas.microsoft.com/office/drawing/2014/main" val="20000"/>
                    </a:ext>
                  </a:extLst>
                </a:gridCol>
                <a:gridCol w="4375425">
                  <a:extLst>
                    <a:ext uri="{9D8B030D-6E8A-4147-A177-3AD203B41FA5}">
                      <a16:colId xmlns:a16="http://schemas.microsoft.com/office/drawing/2014/main" val="20001"/>
                    </a:ext>
                  </a:extLst>
                </a:gridCol>
              </a:tblGrid>
              <a:tr h="769400">
                <a:tc>
                  <a:txBody>
                    <a:bodyPr/>
                    <a:lstStyle/>
                    <a:p>
                      <a:pPr marL="0" lvl="0" indent="0" algn="l" rtl="0">
                        <a:spcBef>
                          <a:spcPts val="0"/>
                        </a:spcBef>
                        <a:spcAft>
                          <a:spcPts val="0"/>
                        </a:spcAft>
                        <a:buNone/>
                      </a:pPr>
                      <a:r>
                        <a:rPr lang="en-GB" b="1">
                          <a:latin typeface="Fira Sans Condensed"/>
                          <a:ea typeface="Fira Sans Condensed"/>
                          <a:cs typeface="Fira Sans Condensed"/>
                          <a:sym typeface="Fira Sans Condensed"/>
                        </a:rPr>
                        <a:t>What is it:</a:t>
                      </a:r>
                      <a:endParaRPr b="1">
                        <a:latin typeface="Fira Sans Condensed"/>
                        <a:ea typeface="Fira Sans Condensed"/>
                        <a:cs typeface="Fira Sans Condensed"/>
                        <a:sym typeface="Fira Sans Condense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457200" lvl="0" indent="-317500" algn="l" rtl="0">
                        <a:spcBef>
                          <a:spcPts val="0"/>
                        </a:spcBef>
                        <a:spcAft>
                          <a:spcPts val="0"/>
                        </a:spcAft>
                        <a:buSzPts val="1400"/>
                        <a:buFont typeface="Fira Sans Condensed"/>
                        <a:buChar char="●"/>
                      </a:pPr>
                      <a:r>
                        <a:rPr lang="en-GB">
                          <a:latin typeface="Fira Sans Condensed"/>
                          <a:ea typeface="Fira Sans Condensed"/>
                          <a:cs typeface="Fira Sans Condensed"/>
                          <a:sym typeface="Fira Sans Condensed"/>
                        </a:rPr>
                        <a:t>Programming language with libraries for data visualization (eg. Matplotlib, Plotly)</a:t>
                      </a:r>
                      <a:endParaRPr>
                        <a:latin typeface="Fira Sans Condensed"/>
                        <a:ea typeface="Fira Sans Condensed"/>
                        <a:cs typeface="Fira Sans Condensed"/>
                        <a:sym typeface="Fira Sans Condense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769400">
                <a:tc>
                  <a:txBody>
                    <a:bodyPr/>
                    <a:lstStyle/>
                    <a:p>
                      <a:pPr marL="0" lvl="0" indent="0" algn="l" rtl="0">
                        <a:spcBef>
                          <a:spcPts val="0"/>
                        </a:spcBef>
                        <a:spcAft>
                          <a:spcPts val="0"/>
                        </a:spcAft>
                        <a:buNone/>
                      </a:pPr>
                      <a:r>
                        <a:rPr lang="en-GB" b="1">
                          <a:latin typeface="Fira Sans Condensed"/>
                          <a:ea typeface="Fira Sans Condensed"/>
                          <a:cs typeface="Fira Sans Condensed"/>
                          <a:sym typeface="Fira Sans Condensed"/>
                        </a:rPr>
                        <a:t>Access:</a:t>
                      </a:r>
                      <a:endParaRPr b="1">
                        <a:latin typeface="Fira Sans Condensed"/>
                        <a:ea typeface="Fira Sans Condensed"/>
                        <a:cs typeface="Fira Sans Condensed"/>
                        <a:sym typeface="Fira Sans Condense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457200" lvl="0" indent="-317500" algn="l" rtl="0">
                        <a:spcBef>
                          <a:spcPts val="0"/>
                        </a:spcBef>
                        <a:spcAft>
                          <a:spcPts val="0"/>
                        </a:spcAft>
                        <a:buSzPts val="1400"/>
                        <a:buFont typeface="Fira Sans Condensed"/>
                        <a:buChar char="●"/>
                      </a:pPr>
                      <a:r>
                        <a:rPr lang="en-GB">
                          <a:latin typeface="Fira Sans Condensed"/>
                          <a:ea typeface="Fira Sans Condensed"/>
                          <a:cs typeface="Fira Sans Condensed"/>
                          <a:sym typeface="Fira Sans Condensed"/>
                        </a:rPr>
                        <a:t>Free and open source (</a:t>
                      </a:r>
                      <a:r>
                        <a:rPr lang="en-GB" u="sng">
                          <a:solidFill>
                            <a:schemeClr val="hlink"/>
                          </a:solidFill>
                          <a:latin typeface="Fira Sans Condensed"/>
                          <a:ea typeface="Fira Sans Condensed"/>
                          <a:cs typeface="Fira Sans Condensed"/>
                          <a:sym typeface="Fira Sans Condensed"/>
                          <a:hlinkClick r:id="rId4"/>
                        </a:rPr>
                        <a:t>https://opensource.org/licenses/Python-2.0</a:t>
                      </a:r>
                      <a:r>
                        <a:rPr lang="en-GB">
                          <a:latin typeface="Fira Sans Condensed"/>
                          <a:ea typeface="Fira Sans Condensed"/>
                          <a:cs typeface="Fira Sans Condensed"/>
                          <a:sym typeface="Fira Sans Condensed"/>
                        </a:rPr>
                        <a:t>)</a:t>
                      </a:r>
                      <a:endParaRPr>
                        <a:latin typeface="Fira Sans Condensed"/>
                        <a:ea typeface="Fira Sans Condensed"/>
                        <a:cs typeface="Fira Sans Condensed"/>
                        <a:sym typeface="Fira Sans Condense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769400">
                <a:tc>
                  <a:txBody>
                    <a:bodyPr/>
                    <a:lstStyle/>
                    <a:p>
                      <a:pPr marL="0" lvl="0" indent="0" algn="l" rtl="0">
                        <a:spcBef>
                          <a:spcPts val="0"/>
                        </a:spcBef>
                        <a:spcAft>
                          <a:spcPts val="0"/>
                        </a:spcAft>
                        <a:buNone/>
                      </a:pPr>
                      <a:r>
                        <a:rPr lang="en-GB" b="1">
                          <a:latin typeface="Fira Sans Condensed"/>
                          <a:ea typeface="Fira Sans Condensed"/>
                          <a:cs typeface="Fira Sans Condensed"/>
                          <a:sym typeface="Fira Sans Condensed"/>
                        </a:rPr>
                        <a:t>Reproducible visualizations:</a:t>
                      </a:r>
                      <a:endParaRPr b="1">
                        <a:latin typeface="Fira Sans Condensed"/>
                        <a:ea typeface="Fira Sans Condensed"/>
                        <a:cs typeface="Fira Sans Condensed"/>
                        <a:sym typeface="Fira Sans Condense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457200" lvl="0" indent="-317500" algn="l" rtl="0">
                        <a:spcBef>
                          <a:spcPts val="0"/>
                        </a:spcBef>
                        <a:spcAft>
                          <a:spcPts val="0"/>
                        </a:spcAft>
                        <a:buSzPts val="1400"/>
                        <a:buFont typeface="Fira Sans Condensed"/>
                        <a:buChar char="●"/>
                      </a:pPr>
                      <a:r>
                        <a:rPr lang="en-GB">
                          <a:latin typeface="Fira Sans Condensed"/>
                          <a:ea typeface="Fira Sans Condensed"/>
                          <a:cs typeface="Fira Sans Condensed"/>
                          <a:sym typeface="Fira Sans Condensed"/>
                        </a:rPr>
                        <a:t>Yes</a:t>
                      </a:r>
                      <a:endParaRPr>
                        <a:latin typeface="Fira Sans Condensed"/>
                        <a:ea typeface="Fira Sans Condensed"/>
                        <a:cs typeface="Fira Sans Condensed"/>
                        <a:sym typeface="Fira Sans Condense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769400">
                <a:tc>
                  <a:txBody>
                    <a:bodyPr/>
                    <a:lstStyle/>
                    <a:p>
                      <a:pPr marL="0" lvl="0" indent="0" algn="l" rtl="0">
                        <a:spcBef>
                          <a:spcPts val="0"/>
                        </a:spcBef>
                        <a:spcAft>
                          <a:spcPts val="0"/>
                        </a:spcAft>
                        <a:buNone/>
                      </a:pPr>
                      <a:r>
                        <a:rPr lang="en-GB" b="1">
                          <a:latin typeface="Fira Sans Condensed"/>
                          <a:ea typeface="Fira Sans Condensed"/>
                          <a:cs typeface="Fira Sans Condensed"/>
                          <a:sym typeface="Fira Sans Condensed"/>
                        </a:rPr>
                        <a:t>Ease of use:</a:t>
                      </a:r>
                      <a:endParaRPr b="1">
                        <a:latin typeface="Fira Sans Condensed"/>
                        <a:ea typeface="Fira Sans Condensed"/>
                        <a:cs typeface="Fira Sans Condensed"/>
                        <a:sym typeface="Fira Sans Condense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457200" lvl="0" indent="-317500" algn="l" rtl="0">
                        <a:spcBef>
                          <a:spcPts val="0"/>
                        </a:spcBef>
                        <a:spcAft>
                          <a:spcPts val="0"/>
                        </a:spcAft>
                        <a:buSzPts val="1400"/>
                        <a:buFont typeface="Fira Sans Condensed"/>
                        <a:buChar char="●"/>
                      </a:pPr>
                      <a:r>
                        <a:rPr lang="en-GB">
                          <a:latin typeface="Fira Sans Condensed"/>
                          <a:ea typeface="Fira Sans Condensed"/>
                          <a:cs typeface="Fira Sans Condensed"/>
                          <a:sym typeface="Fira Sans Condensed"/>
                        </a:rPr>
                        <a:t>Programming language; requires some coding knowledge</a:t>
                      </a:r>
                      <a:endParaRPr>
                        <a:latin typeface="Fira Sans Condensed"/>
                        <a:ea typeface="Fira Sans Condensed"/>
                        <a:cs typeface="Fira Sans Condensed"/>
                        <a:sym typeface="Fira Sans Condense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685425">
                <a:tc>
                  <a:txBody>
                    <a:bodyPr/>
                    <a:lstStyle/>
                    <a:p>
                      <a:pPr marL="0" lvl="0" indent="0" algn="l" rtl="0">
                        <a:spcBef>
                          <a:spcPts val="0"/>
                        </a:spcBef>
                        <a:spcAft>
                          <a:spcPts val="0"/>
                        </a:spcAft>
                        <a:buNone/>
                      </a:pPr>
                      <a:r>
                        <a:rPr lang="en-GB" b="1">
                          <a:latin typeface="Fira Sans Condensed"/>
                          <a:ea typeface="Fira Sans Condensed"/>
                          <a:cs typeface="Fira Sans Condensed"/>
                          <a:sym typeface="Fira Sans Condensed"/>
                        </a:rPr>
                        <a:t>Use cases:</a:t>
                      </a:r>
                      <a:endParaRPr b="1">
                        <a:latin typeface="Fira Sans Condensed"/>
                        <a:ea typeface="Fira Sans Condensed"/>
                        <a:cs typeface="Fira Sans Condensed"/>
                        <a:sym typeface="Fira Sans Condense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457200" lvl="0" indent="-317500" algn="l" rtl="0">
                        <a:spcBef>
                          <a:spcPts val="0"/>
                        </a:spcBef>
                        <a:spcAft>
                          <a:spcPts val="0"/>
                        </a:spcAft>
                        <a:buSzPts val="1400"/>
                        <a:buFont typeface="Fira Sans Condensed"/>
                        <a:buChar char="●"/>
                      </a:pPr>
                      <a:r>
                        <a:rPr lang="en-GB">
                          <a:latin typeface="Fira Sans Condensed"/>
                          <a:ea typeface="Fira Sans Condensed"/>
                          <a:cs typeface="Fira Sans Condensed"/>
                          <a:sym typeface="Fira Sans Condensed"/>
                        </a:rPr>
                        <a:t>Government, industry, academia; data science and programming contexts </a:t>
                      </a:r>
                      <a:endParaRPr>
                        <a:latin typeface="Fira Sans Condensed"/>
                        <a:ea typeface="Fira Sans Condensed"/>
                        <a:cs typeface="Fira Sans Condensed"/>
                        <a:sym typeface="Fira Sans Condense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Fira Sans Condensed"/>
                <a:ea typeface="Fira Sans Condensed"/>
                <a:cs typeface="Fira Sans Condensed"/>
                <a:sym typeface="Fira Sans Condensed"/>
              </a:rPr>
              <a:t>Python</a:t>
            </a:r>
            <a:endParaRPr b="1">
              <a:latin typeface="Fira Sans Condensed"/>
              <a:ea typeface="Fira Sans Condensed"/>
              <a:cs typeface="Fira Sans Condensed"/>
              <a:sym typeface="Fira Sans Condensed"/>
            </a:endParaRPr>
          </a:p>
        </p:txBody>
      </p:sp>
      <p:pic>
        <p:nvPicPr>
          <p:cNvPr id="285" name="Google Shape;285;p46"/>
          <p:cNvPicPr preferRelativeResize="0"/>
          <p:nvPr/>
        </p:nvPicPr>
        <p:blipFill>
          <a:blip r:embed="rId3">
            <a:alphaModFix/>
          </a:blip>
          <a:stretch>
            <a:fillRect/>
          </a:stretch>
        </p:blipFill>
        <p:spPr>
          <a:xfrm>
            <a:off x="1897313" y="1017725"/>
            <a:ext cx="5349365" cy="38209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Fira Sans Condensed"/>
                <a:ea typeface="Fira Sans Condensed"/>
                <a:cs typeface="Fira Sans Condensed"/>
                <a:sym typeface="Fira Sans Condensed"/>
              </a:rPr>
              <a:t>For our purposes</a:t>
            </a:r>
            <a:endParaRPr b="1">
              <a:latin typeface="Fira Sans Condensed"/>
              <a:ea typeface="Fira Sans Condensed"/>
              <a:cs typeface="Fira Sans Condensed"/>
              <a:sym typeface="Fira Sans Condensed"/>
            </a:endParaRPr>
          </a:p>
        </p:txBody>
      </p:sp>
      <p:sp>
        <p:nvSpPr>
          <p:cNvPr id="304" name="Google Shape;304;p49"/>
          <p:cNvSpPr txBox="1">
            <a:spLocks noGrp="1"/>
          </p:cNvSpPr>
          <p:nvPr>
            <p:ph type="body" idx="1"/>
          </p:nvPr>
        </p:nvSpPr>
        <p:spPr>
          <a:xfrm>
            <a:off x="311700" y="1017724"/>
            <a:ext cx="8520600" cy="3947565"/>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Font typeface="Fira Sans Condensed"/>
              <a:buChar char="●"/>
            </a:pPr>
            <a:r>
              <a:rPr lang="en-GB" sz="2400" dirty="0">
                <a:latin typeface="Fira Sans Condensed"/>
                <a:ea typeface="Fira Sans Condensed"/>
                <a:cs typeface="Fira Sans Condensed"/>
                <a:sym typeface="Fira Sans Condensed"/>
              </a:rPr>
              <a:t>Step-by-step walkthroughs are focused on Python (</a:t>
            </a:r>
            <a:r>
              <a:rPr lang="en-GB" sz="2400" dirty="0" err="1">
                <a:latin typeface="Fira Sans Condensed"/>
                <a:ea typeface="Fira Sans Condensed"/>
                <a:cs typeface="Fira Sans Condensed"/>
                <a:sym typeface="Fira Sans Condensed"/>
              </a:rPr>
              <a:t>MatPlotLib</a:t>
            </a:r>
            <a:r>
              <a:rPr lang="en-GB" sz="2400" dirty="0">
                <a:latin typeface="Fira Sans Condensed"/>
                <a:ea typeface="Fira Sans Condensed"/>
                <a:cs typeface="Fira Sans Condensed"/>
                <a:sym typeface="Fira Sans Condensed"/>
              </a:rPr>
              <a:t>)</a:t>
            </a:r>
            <a:endParaRPr sz="2400" dirty="0">
              <a:latin typeface="Fira Sans Condensed"/>
              <a:ea typeface="Fira Sans Condensed"/>
              <a:cs typeface="Fira Sans Condensed"/>
              <a:sym typeface="Fira Sans Condensed"/>
            </a:endParaRPr>
          </a:p>
          <a:p>
            <a:pPr marL="914400" lvl="1" indent="-361950" algn="l" rtl="0">
              <a:spcBef>
                <a:spcPts val="0"/>
              </a:spcBef>
              <a:spcAft>
                <a:spcPts val="0"/>
              </a:spcAft>
              <a:buSzPts val="2100"/>
              <a:buFont typeface="Fira Sans Condensed"/>
              <a:buChar char="○"/>
            </a:pPr>
            <a:r>
              <a:rPr lang="en-GB" sz="2100" u="sng" dirty="0">
                <a:solidFill>
                  <a:schemeClr val="hlink"/>
                </a:solidFill>
                <a:latin typeface="Fira Sans Condensed"/>
                <a:ea typeface="Fira Sans Condensed"/>
                <a:cs typeface="Fira Sans Condensed"/>
                <a:sym typeface="Fira Sans Condensed"/>
                <a:hlinkClick r:id="rId3"/>
              </a:rPr>
              <a:t>Commonly</a:t>
            </a:r>
            <a:r>
              <a:rPr lang="en-GB" sz="2100" dirty="0">
                <a:latin typeface="Fira Sans Condensed"/>
                <a:ea typeface="Fira Sans Condensed"/>
                <a:cs typeface="Fira Sans Condensed"/>
                <a:sym typeface="Fira Sans Condensed"/>
              </a:rPr>
              <a:t> </a:t>
            </a:r>
            <a:r>
              <a:rPr lang="en-GB" sz="2100" u="sng" dirty="0">
                <a:solidFill>
                  <a:schemeClr val="hlink"/>
                </a:solidFill>
                <a:latin typeface="Fira Sans Condensed"/>
                <a:ea typeface="Fira Sans Condensed"/>
                <a:cs typeface="Fira Sans Condensed"/>
                <a:sym typeface="Fira Sans Condensed"/>
                <a:hlinkClick r:id="rId4"/>
              </a:rPr>
              <a:t>used</a:t>
            </a:r>
            <a:r>
              <a:rPr lang="en-GB" sz="2100" dirty="0">
                <a:latin typeface="Fira Sans Condensed"/>
                <a:ea typeface="Fira Sans Condensed"/>
                <a:cs typeface="Fira Sans Condensed"/>
                <a:sym typeface="Fira Sans Condensed"/>
              </a:rPr>
              <a:t> tool</a:t>
            </a:r>
            <a:endParaRPr sz="2100" dirty="0">
              <a:latin typeface="Fira Sans Condensed"/>
              <a:ea typeface="Fira Sans Condensed"/>
              <a:cs typeface="Fira Sans Condensed"/>
              <a:sym typeface="Fira Sans Condensed"/>
            </a:endParaRPr>
          </a:p>
          <a:p>
            <a:pPr marL="914400" lvl="1" indent="-361950" algn="l" rtl="0">
              <a:spcBef>
                <a:spcPts val="0"/>
              </a:spcBef>
              <a:spcAft>
                <a:spcPts val="0"/>
              </a:spcAft>
              <a:buSzPts val="2100"/>
              <a:buFont typeface="Fira Sans Condensed"/>
              <a:buChar char="○"/>
            </a:pPr>
            <a:r>
              <a:rPr lang="en-GB" sz="2100" dirty="0">
                <a:latin typeface="Fira Sans Condensed"/>
                <a:ea typeface="Fira Sans Condensed"/>
                <a:cs typeface="Fira Sans Condensed"/>
                <a:sym typeface="Fira Sans Condensed"/>
              </a:rPr>
              <a:t>Free and open source</a:t>
            </a:r>
            <a:endParaRPr sz="2100" dirty="0">
              <a:latin typeface="Fira Sans Condensed"/>
              <a:ea typeface="Fira Sans Condensed"/>
              <a:cs typeface="Fira Sans Condensed"/>
              <a:sym typeface="Fira Sans Condensed"/>
            </a:endParaRPr>
          </a:p>
          <a:p>
            <a:pPr marL="914400" lvl="1" indent="-361950" algn="l" rtl="0">
              <a:spcBef>
                <a:spcPts val="0"/>
              </a:spcBef>
              <a:spcAft>
                <a:spcPts val="0"/>
              </a:spcAft>
              <a:buSzPts val="2100"/>
              <a:buFont typeface="Fira Sans Condensed"/>
              <a:buChar char="○"/>
            </a:pPr>
            <a:r>
              <a:rPr lang="en-GB" sz="2100" dirty="0">
                <a:latin typeface="Fira Sans Condensed"/>
                <a:ea typeface="Fira Sans Condensed"/>
                <a:cs typeface="Fira Sans Condensed"/>
                <a:sym typeface="Fira Sans Condensed"/>
              </a:rPr>
              <a:t>Reproducible</a:t>
            </a:r>
            <a:endParaRPr sz="2100" dirty="0">
              <a:latin typeface="Fira Sans Condensed"/>
              <a:ea typeface="Fira Sans Condensed"/>
              <a:cs typeface="Fira Sans Condensed"/>
              <a:sym typeface="Fira Sans Condensed"/>
            </a:endParaRPr>
          </a:p>
          <a:p>
            <a:pPr marL="914400" lvl="1" indent="-361950" algn="l" rtl="0">
              <a:spcBef>
                <a:spcPts val="0"/>
              </a:spcBef>
              <a:spcAft>
                <a:spcPts val="0"/>
              </a:spcAft>
              <a:buSzPts val="2100"/>
              <a:buFont typeface="Fira Sans Condensed"/>
              <a:buChar char="○"/>
            </a:pPr>
            <a:r>
              <a:rPr lang="en-GB" sz="2100" dirty="0">
                <a:latin typeface="Fira Sans Condensed"/>
                <a:ea typeface="Fira Sans Condensed"/>
                <a:cs typeface="Fira Sans Condensed"/>
                <a:sym typeface="Fira Sans Condensed"/>
              </a:rPr>
              <a:t>LOTS of available resources online</a:t>
            </a:r>
            <a:endParaRPr sz="2100" dirty="0">
              <a:latin typeface="Fira Sans Condensed"/>
              <a:ea typeface="Fira Sans Condensed"/>
              <a:cs typeface="Fira Sans Condensed"/>
              <a:sym typeface="Fira Sans Condensed"/>
            </a:endParaRPr>
          </a:p>
          <a:p>
            <a:pPr marL="0" lvl="0" indent="0" algn="ctr" rtl="0">
              <a:spcBef>
                <a:spcPts val="1200"/>
              </a:spcBef>
              <a:spcAft>
                <a:spcPts val="0"/>
              </a:spcAft>
              <a:buNone/>
            </a:pPr>
            <a:r>
              <a:rPr lang="en-GB" sz="2800" b="1" dirty="0">
                <a:solidFill>
                  <a:srgbClr val="0000FF"/>
                </a:solidFill>
                <a:latin typeface="Fira Sans Condensed"/>
                <a:ea typeface="Fira Sans Condensed"/>
                <a:cs typeface="Fira Sans Condensed"/>
                <a:sym typeface="Fira Sans Condensed"/>
              </a:rPr>
              <a:t>BUT... </a:t>
            </a:r>
            <a:endParaRPr sz="2800" b="1" dirty="0">
              <a:solidFill>
                <a:srgbClr val="0000FF"/>
              </a:solidFill>
              <a:latin typeface="Fira Sans Condensed"/>
              <a:ea typeface="Fira Sans Condensed"/>
              <a:cs typeface="Fira Sans Condensed"/>
              <a:sym typeface="Fira Sans Condensed"/>
            </a:endParaRPr>
          </a:p>
          <a:p>
            <a:pPr marL="457200" lvl="0" indent="-381000" algn="l" rtl="0">
              <a:spcBef>
                <a:spcPts val="1200"/>
              </a:spcBef>
              <a:spcAft>
                <a:spcPts val="0"/>
              </a:spcAft>
              <a:buSzPts val="2400"/>
              <a:buFont typeface="Fira Sans Condensed"/>
              <a:buChar char="●"/>
            </a:pPr>
            <a:r>
              <a:rPr lang="en-GB" sz="2400" dirty="0">
                <a:latin typeface="Fira Sans Condensed"/>
                <a:ea typeface="Fira Sans Condensed"/>
                <a:cs typeface="Fira Sans Condensed"/>
                <a:sym typeface="Fira Sans Condensed"/>
              </a:rPr>
              <a:t>General design principles will apply to creating data visualizations in whichever software you decide to use</a:t>
            </a:r>
            <a:endParaRPr sz="2400" dirty="0">
              <a:latin typeface="Fira Sans Condensed"/>
              <a:ea typeface="Fira Sans Condensed"/>
              <a:cs typeface="Fira Sans Condensed"/>
              <a:sym typeface="Fira Sans Condensed"/>
            </a:endParaRPr>
          </a:p>
          <a:p>
            <a:pPr marL="0" lvl="0" indent="0" algn="l" rtl="0">
              <a:spcBef>
                <a:spcPts val="1200"/>
              </a:spcBef>
              <a:spcAft>
                <a:spcPts val="1200"/>
              </a:spcAft>
              <a:buNone/>
            </a:pPr>
            <a:endParaRPr sz="2100" dirty="0">
              <a:latin typeface="Fira Sans Condensed"/>
              <a:ea typeface="Fira Sans Condensed"/>
              <a:cs typeface="Fira Sans Condensed"/>
              <a:sym typeface="Fira Sans Condense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50"/>
          <p:cNvSpPr/>
          <p:nvPr/>
        </p:nvSpPr>
        <p:spPr>
          <a:xfrm>
            <a:off x="172600" y="189850"/>
            <a:ext cx="8802600" cy="4781100"/>
          </a:xfrm>
          <a:prstGeom prst="rect">
            <a:avLst/>
          </a:pr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50"/>
          <p:cNvSpPr txBox="1">
            <a:spLocks noGrp="1"/>
          </p:cNvSpPr>
          <p:nvPr>
            <p:ph type="subTitle" idx="4294967295"/>
          </p:nvPr>
        </p:nvSpPr>
        <p:spPr>
          <a:xfrm>
            <a:off x="2086800" y="1911550"/>
            <a:ext cx="4970400" cy="15746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GB" sz="3200" b="1" dirty="0">
                <a:solidFill>
                  <a:schemeClr val="lt1"/>
                </a:solidFill>
                <a:latin typeface="Fira Sans Condensed"/>
                <a:ea typeface="Fira Sans Condensed"/>
                <a:cs typeface="Fira Sans Condensed"/>
                <a:sym typeface="Fira Sans Condensed"/>
              </a:rPr>
              <a:t>What will we cover in this course?</a:t>
            </a:r>
            <a:endParaRPr sz="3200" b="1" dirty="0">
              <a:solidFill>
                <a:schemeClr val="lt1"/>
              </a:solidFill>
              <a:latin typeface="Fira Sans Condensed"/>
              <a:ea typeface="Fira Sans Condensed"/>
              <a:cs typeface="Fira Sans Condensed"/>
              <a:sym typeface="Fira Sans Condense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latin typeface="Fira Sans Condensed"/>
                <a:ea typeface="Fira Sans Condensed"/>
                <a:cs typeface="Fira Sans Condensed"/>
                <a:sym typeface="Fira Sans Condensed"/>
              </a:rPr>
              <a:t>Coming Up in this Course - Topics</a:t>
            </a:r>
            <a:endParaRPr b="1" dirty="0">
              <a:latin typeface="Fira Sans Condensed"/>
              <a:ea typeface="Fira Sans Condensed"/>
              <a:cs typeface="Fira Sans Condensed"/>
              <a:sym typeface="Fira Sans Condensed"/>
            </a:endParaRPr>
          </a:p>
        </p:txBody>
      </p:sp>
      <p:sp>
        <p:nvSpPr>
          <p:cNvPr id="323" name="Google Shape;323;p52"/>
          <p:cNvSpPr txBox="1"/>
          <p:nvPr/>
        </p:nvSpPr>
        <p:spPr>
          <a:xfrm>
            <a:off x="431550" y="1017725"/>
            <a:ext cx="8280900" cy="3157757"/>
          </a:xfrm>
          <a:prstGeom prst="rect">
            <a:avLst/>
          </a:prstGeom>
          <a:noFill/>
          <a:ln>
            <a:noFill/>
          </a:ln>
        </p:spPr>
        <p:txBody>
          <a:bodyPr spcFirstLastPara="1" wrap="square" lIns="91425" tIns="91425" rIns="91425" bIns="91425" anchor="t" anchorCtr="0">
            <a:spAutoFit/>
          </a:bodyPr>
          <a:lstStyle/>
          <a:p>
            <a:pPr marL="457200" lvl="0" indent="-381000" algn="l" rtl="0">
              <a:lnSpc>
                <a:spcPct val="115000"/>
              </a:lnSpc>
              <a:spcBef>
                <a:spcPts val="0"/>
              </a:spcBef>
              <a:spcAft>
                <a:spcPts val="0"/>
              </a:spcAft>
              <a:buClr>
                <a:schemeClr val="dk2"/>
              </a:buClr>
              <a:buSzPts val="2400"/>
              <a:buFont typeface="Fira Sans Condensed"/>
              <a:buChar char="●"/>
            </a:pPr>
            <a:r>
              <a:rPr lang="en-GB" sz="2400" b="1" dirty="0">
                <a:solidFill>
                  <a:schemeClr val="dk2"/>
                </a:solidFill>
                <a:latin typeface="Fira Sans Condensed"/>
                <a:ea typeface="Fira Sans Condensed"/>
                <a:cs typeface="Fira Sans Condensed"/>
                <a:sym typeface="Fira Sans Condensed"/>
              </a:rPr>
              <a:t>First Steps</a:t>
            </a:r>
            <a:endParaRPr sz="2400" b="1" dirty="0">
              <a:solidFill>
                <a:schemeClr val="dk2"/>
              </a:solidFill>
              <a:latin typeface="Fira Sans Condensed"/>
              <a:ea typeface="Fira Sans Condensed"/>
              <a:cs typeface="Fira Sans Condensed"/>
              <a:sym typeface="Fira Sans Condensed"/>
            </a:endParaRPr>
          </a:p>
          <a:p>
            <a:pPr marL="914400" lvl="1" indent="-381000" algn="l" rtl="0">
              <a:lnSpc>
                <a:spcPct val="115000"/>
              </a:lnSpc>
              <a:spcBef>
                <a:spcPts val="0"/>
              </a:spcBef>
              <a:spcAft>
                <a:spcPts val="0"/>
              </a:spcAft>
              <a:buClr>
                <a:schemeClr val="dk2"/>
              </a:buClr>
              <a:buSzPts val="2400"/>
              <a:buFont typeface="Fira Sans Condensed"/>
              <a:buChar char="○"/>
            </a:pPr>
            <a:r>
              <a:rPr lang="en-GB" sz="2400" dirty="0">
                <a:solidFill>
                  <a:schemeClr val="dk2"/>
                </a:solidFill>
                <a:latin typeface="Fira Sans Condensed"/>
                <a:ea typeface="Fira Sans Condensed"/>
                <a:cs typeface="Fira Sans Condensed"/>
                <a:sym typeface="Fira Sans Condensed"/>
              </a:rPr>
              <a:t>Get started</a:t>
            </a:r>
            <a:endParaRPr sz="2400" dirty="0">
              <a:solidFill>
                <a:schemeClr val="dk2"/>
              </a:solidFill>
              <a:latin typeface="Fira Sans Condensed"/>
              <a:ea typeface="Fira Sans Condensed"/>
              <a:cs typeface="Fira Sans Condensed"/>
              <a:sym typeface="Fira Sans Condensed"/>
            </a:endParaRPr>
          </a:p>
          <a:p>
            <a:pPr marL="914400" lvl="1" indent="-381000" algn="l" rtl="0">
              <a:lnSpc>
                <a:spcPct val="115000"/>
              </a:lnSpc>
              <a:spcBef>
                <a:spcPts val="0"/>
              </a:spcBef>
              <a:spcAft>
                <a:spcPts val="0"/>
              </a:spcAft>
              <a:buClr>
                <a:schemeClr val="dk2"/>
              </a:buClr>
              <a:buSzPts val="2400"/>
              <a:buFont typeface="Fira Sans Condensed"/>
              <a:buChar char="○"/>
            </a:pPr>
            <a:r>
              <a:rPr lang="en-GB" sz="2400" dirty="0">
                <a:solidFill>
                  <a:schemeClr val="dk2"/>
                </a:solidFill>
                <a:latin typeface="Fira Sans Condensed"/>
                <a:ea typeface="Fira Sans Condensed"/>
                <a:cs typeface="Fira Sans Condensed"/>
                <a:sym typeface="Fira Sans Condensed"/>
              </a:rPr>
              <a:t>Make a plot (Matplotlib)</a:t>
            </a:r>
          </a:p>
          <a:p>
            <a:pPr marL="914400" lvl="1" indent="-381000" algn="l" rtl="0">
              <a:lnSpc>
                <a:spcPct val="115000"/>
              </a:lnSpc>
              <a:spcBef>
                <a:spcPts val="0"/>
              </a:spcBef>
              <a:spcAft>
                <a:spcPts val="0"/>
              </a:spcAft>
              <a:buClr>
                <a:schemeClr val="dk2"/>
              </a:buClr>
              <a:buSzPts val="2400"/>
              <a:buFont typeface="Fira Sans Condensed"/>
              <a:buChar char="○"/>
            </a:pPr>
            <a:r>
              <a:rPr lang="en-GB" sz="2400" dirty="0">
                <a:solidFill>
                  <a:schemeClr val="dk2"/>
                </a:solidFill>
                <a:latin typeface="Fira Sans Condensed"/>
                <a:ea typeface="Fira Sans Condensed"/>
                <a:cs typeface="Fira Sans Condensed"/>
                <a:sym typeface="Fira Sans Condensed"/>
              </a:rPr>
              <a:t>Thinking about reproducibility</a:t>
            </a:r>
            <a:endParaRPr sz="2400" dirty="0">
              <a:solidFill>
                <a:schemeClr val="dk2"/>
              </a:solidFill>
              <a:latin typeface="Fira Sans Condensed"/>
              <a:ea typeface="Fira Sans Condensed"/>
              <a:cs typeface="Fira Sans Condensed"/>
              <a:sym typeface="Fira Sans Condensed"/>
            </a:endParaRPr>
          </a:p>
          <a:p>
            <a:pPr marL="457200" lvl="0" indent="-381000" algn="l" rtl="0">
              <a:lnSpc>
                <a:spcPct val="115000"/>
              </a:lnSpc>
              <a:spcBef>
                <a:spcPts val="0"/>
              </a:spcBef>
              <a:spcAft>
                <a:spcPts val="0"/>
              </a:spcAft>
              <a:buClr>
                <a:schemeClr val="dk2"/>
              </a:buClr>
              <a:buSzPts val="2400"/>
              <a:buFont typeface="Fira Sans Condensed"/>
              <a:buChar char="●"/>
            </a:pPr>
            <a:r>
              <a:rPr lang="en-GB" sz="2400" b="1" dirty="0">
                <a:solidFill>
                  <a:schemeClr val="dk2"/>
                </a:solidFill>
                <a:latin typeface="Fira Sans Condensed"/>
                <a:ea typeface="Fira Sans Condensed"/>
                <a:cs typeface="Fira Sans Condensed"/>
                <a:sym typeface="Fira Sans Condensed"/>
              </a:rPr>
              <a:t>Graphing Our Data</a:t>
            </a:r>
            <a:endParaRPr sz="2400" b="1" dirty="0">
              <a:solidFill>
                <a:schemeClr val="dk2"/>
              </a:solidFill>
              <a:latin typeface="Fira Sans Condensed"/>
              <a:ea typeface="Fira Sans Condensed"/>
              <a:cs typeface="Fira Sans Condensed"/>
              <a:sym typeface="Fira Sans Condensed"/>
            </a:endParaRPr>
          </a:p>
          <a:p>
            <a:pPr marL="914400" lvl="1" indent="-381000" algn="l" rtl="0">
              <a:lnSpc>
                <a:spcPct val="115000"/>
              </a:lnSpc>
              <a:spcBef>
                <a:spcPts val="0"/>
              </a:spcBef>
              <a:spcAft>
                <a:spcPts val="0"/>
              </a:spcAft>
              <a:buClr>
                <a:schemeClr val="dk2"/>
              </a:buClr>
              <a:buSzPts val="2400"/>
              <a:buFont typeface="Fira Sans Condensed"/>
              <a:buChar char="○"/>
            </a:pPr>
            <a:r>
              <a:rPr lang="en-CA" sz="2400" dirty="0">
                <a:solidFill>
                  <a:schemeClr val="dk2"/>
                </a:solidFill>
                <a:latin typeface="Fira Sans Condensed"/>
                <a:ea typeface="Fira Sans Condensed"/>
                <a:cs typeface="Fira Sans Condensed"/>
                <a:sym typeface="Fira Sans Condensed"/>
              </a:rPr>
              <a:t>Customize our plot appearance</a:t>
            </a:r>
            <a:endParaRPr sz="2400" dirty="0">
              <a:solidFill>
                <a:schemeClr val="dk2"/>
              </a:solidFill>
              <a:latin typeface="Fira Sans Condensed"/>
              <a:ea typeface="Fira Sans Condensed"/>
              <a:cs typeface="Fira Sans Condensed"/>
              <a:sym typeface="Fira Sans Condensed"/>
            </a:endParaRPr>
          </a:p>
          <a:p>
            <a:pPr marL="914400" lvl="1" indent="-381000" algn="l" rtl="0">
              <a:lnSpc>
                <a:spcPct val="115000"/>
              </a:lnSpc>
              <a:spcBef>
                <a:spcPts val="0"/>
              </a:spcBef>
              <a:spcAft>
                <a:spcPts val="0"/>
              </a:spcAft>
              <a:buClr>
                <a:schemeClr val="dk2"/>
              </a:buClr>
              <a:buSzPts val="2400"/>
              <a:buFont typeface="Fira Sans Condensed"/>
              <a:buChar char="○"/>
            </a:pPr>
            <a:r>
              <a:rPr lang="en-GB" sz="2400" dirty="0">
                <a:solidFill>
                  <a:schemeClr val="dk2"/>
                </a:solidFill>
                <a:latin typeface="Fira Sans Condensed"/>
                <a:ea typeface="Fira Sans Condensed"/>
                <a:cs typeface="Fira Sans Condensed"/>
                <a:sym typeface="Fira Sans Condensed"/>
              </a:rPr>
              <a:t>Choosing the right visualization (perceptual qualities)</a:t>
            </a:r>
            <a:endParaRPr sz="2400" dirty="0">
              <a:solidFill>
                <a:schemeClr val="dk2"/>
              </a:solidFill>
              <a:latin typeface="Fira Sans Condensed"/>
              <a:ea typeface="Fira Sans Condensed"/>
              <a:cs typeface="Fira Sans Condensed"/>
              <a:sym typeface="Fira Sans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p:nvPr/>
        </p:nvSpPr>
        <p:spPr>
          <a:xfrm>
            <a:off x="172600" y="189850"/>
            <a:ext cx="8802600" cy="4781100"/>
          </a:xfrm>
          <a:prstGeom prst="rect">
            <a:avLst/>
          </a:pr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6"/>
          <p:cNvSpPr txBox="1">
            <a:spLocks noGrp="1"/>
          </p:cNvSpPr>
          <p:nvPr>
            <p:ph type="subTitle" idx="4294967295"/>
          </p:nvPr>
        </p:nvSpPr>
        <p:spPr>
          <a:xfrm>
            <a:off x="1864600" y="1911550"/>
            <a:ext cx="5418600" cy="1337700"/>
          </a:xfrm>
          <a:prstGeom prst="rect">
            <a:avLst/>
          </a:prstGeom>
        </p:spPr>
        <p:txBody>
          <a:bodyPr spcFirstLastPara="1" wrap="square" lIns="91425" tIns="91425" rIns="91425" bIns="91425" anchor="t" anchorCtr="0">
            <a:normAutofit fontScale="92500" lnSpcReduction="10000"/>
          </a:bodyPr>
          <a:lstStyle/>
          <a:p>
            <a:pPr marL="0" lvl="0" indent="0" algn="ctr" rtl="0">
              <a:spcBef>
                <a:spcPts val="0"/>
              </a:spcBef>
              <a:spcAft>
                <a:spcPts val="1200"/>
              </a:spcAft>
              <a:buNone/>
            </a:pPr>
            <a:r>
              <a:rPr lang="en-GB" sz="3200" b="1">
                <a:solidFill>
                  <a:schemeClr val="lt1"/>
                </a:solidFill>
                <a:latin typeface="Fira Sans Condensed"/>
                <a:ea typeface="Fira Sans Condensed"/>
                <a:cs typeface="Fira Sans Condensed"/>
                <a:sym typeface="Fira Sans Condensed"/>
              </a:rPr>
              <a:t>Case Study: Why should we care about data visualization?</a:t>
            </a:r>
            <a:endParaRPr sz="3200" b="1">
              <a:solidFill>
                <a:schemeClr val="lt1"/>
              </a:solidFill>
              <a:latin typeface="Fira Sans Condensed"/>
              <a:ea typeface="Fira Sans Condensed"/>
              <a:cs typeface="Fira Sans Condensed"/>
              <a:sym typeface="Fira Sans Condense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latin typeface="Fira Sans Condensed"/>
                <a:ea typeface="Fira Sans Condensed"/>
                <a:cs typeface="Fira Sans Condensed"/>
                <a:sym typeface="Fira Sans Condensed"/>
              </a:rPr>
              <a:t>Coming Up in this Course - Topics</a:t>
            </a:r>
            <a:endParaRPr b="1" dirty="0">
              <a:latin typeface="Fira Sans Condensed"/>
              <a:ea typeface="Fira Sans Condensed"/>
              <a:cs typeface="Fira Sans Condensed"/>
              <a:sym typeface="Fira Sans Condensed"/>
            </a:endParaRPr>
          </a:p>
        </p:txBody>
      </p:sp>
      <p:sp>
        <p:nvSpPr>
          <p:cNvPr id="329" name="Google Shape;329;p53"/>
          <p:cNvSpPr txBox="1"/>
          <p:nvPr/>
        </p:nvSpPr>
        <p:spPr>
          <a:xfrm>
            <a:off x="431550" y="1102975"/>
            <a:ext cx="8280900" cy="3582489"/>
          </a:xfrm>
          <a:prstGeom prst="rect">
            <a:avLst/>
          </a:prstGeom>
          <a:noFill/>
          <a:ln>
            <a:noFill/>
          </a:ln>
        </p:spPr>
        <p:txBody>
          <a:bodyPr spcFirstLastPara="1" wrap="square" lIns="91425" tIns="91425" rIns="91425" bIns="91425" anchor="t" anchorCtr="0">
            <a:spAutoFit/>
          </a:bodyPr>
          <a:lstStyle/>
          <a:p>
            <a:pPr marL="457200" lvl="0" indent="-381000" algn="l" rtl="0">
              <a:lnSpc>
                <a:spcPct val="115000"/>
              </a:lnSpc>
              <a:spcBef>
                <a:spcPts val="0"/>
              </a:spcBef>
              <a:spcAft>
                <a:spcPts val="0"/>
              </a:spcAft>
              <a:buClr>
                <a:schemeClr val="dk2"/>
              </a:buClr>
              <a:buSzPts val="2400"/>
              <a:buFont typeface="Fira Sans Condensed"/>
              <a:buChar char="●"/>
            </a:pPr>
            <a:r>
              <a:rPr lang="en-GB" sz="2400" b="1" dirty="0">
                <a:solidFill>
                  <a:schemeClr val="dk2"/>
                </a:solidFill>
                <a:latin typeface="Fira Sans Condensed"/>
                <a:ea typeface="Fira Sans Condensed"/>
                <a:cs typeface="Fira Sans Condensed"/>
                <a:sym typeface="Fira Sans Condensed"/>
              </a:rPr>
              <a:t>Visualization with Purpose</a:t>
            </a:r>
            <a:endParaRPr sz="2400" b="1" dirty="0">
              <a:solidFill>
                <a:schemeClr val="dk2"/>
              </a:solidFill>
              <a:latin typeface="Fira Sans Condensed"/>
              <a:ea typeface="Fira Sans Condensed"/>
              <a:cs typeface="Fira Sans Condensed"/>
              <a:sym typeface="Fira Sans Condensed"/>
            </a:endParaRPr>
          </a:p>
          <a:p>
            <a:pPr marL="914400" lvl="1" indent="-381000" algn="l" rtl="0">
              <a:lnSpc>
                <a:spcPct val="115000"/>
              </a:lnSpc>
              <a:spcBef>
                <a:spcPts val="0"/>
              </a:spcBef>
              <a:spcAft>
                <a:spcPts val="0"/>
              </a:spcAft>
              <a:buClr>
                <a:schemeClr val="dk2"/>
              </a:buClr>
              <a:buSzPts val="2400"/>
              <a:buFont typeface="Fira Sans Condensed"/>
              <a:buChar char="○"/>
            </a:pPr>
            <a:r>
              <a:rPr lang="en-CA" sz="2400" dirty="0">
                <a:solidFill>
                  <a:schemeClr val="dk2"/>
                </a:solidFill>
                <a:latin typeface="Fira Sans Condensed"/>
                <a:ea typeface="Fira Sans Condensed"/>
                <a:cs typeface="Fira Sans Condensed"/>
                <a:sym typeface="Fira Sans Condensed"/>
              </a:rPr>
              <a:t>Subplots and combining visualizations</a:t>
            </a:r>
            <a:endParaRPr sz="2400" dirty="0">
              <a:solidFill>
                <a:schemeClr val="dk2"/>
              </a:solidFill>
              <a:latin typeface="Fira Sans Condensed"/>
              <a:ea typeface="Fira Sans Condensed"/>
              <a:cs typeface="Fira Sans Condensed"/>
              <a:sym typeface="Fira Sans Condensed"/>
            </a:endParaRPr>
          </a:p>
          <a:p>
            <a:pPr marL="914400" lvl="1" indent="-381000" algn="l" rtl="0">
              <a:lnSpc>
                <a:spcPct val="115000"/>
              </a:lnSpc>
              <a:spcBef>
                <a:spcPts val="0"/>
              </a:spcBef>
              <a:spcAft>
                <a:spcPts val="0"/>
              </a:spcAft>
              <a:buClr>
                <a:schemeClr val="dk2"/>
              </a:buClr>
              <a:buSzPts val="2400"/>
              <a:buFont typeface="Fira Sans Condensed"/>
              <a:buChar char="○"/>
            </a:pPr>
            <a:r>
              <a:rPr lang="en-GB" sz="2400" dirty="0">
                <a:solidFill>
                  <a:schemeClr val="dk2"/>
                </a:solidFill>
                <a:latin typeface="Fira Sans Condensed"/>
                <a:ea typeface="Fira Sans Condensed"/>
                <a:cs typeface="Fira Sans Condensed"/>
                <a:sym typeface="Fira Sans Condensed"/>
              </a:rPr>
              <a:t>Colour theory and accessible design</a:t>
            </a:r>
            <a:endParaRPr sz="2400" dirty="0">
              <a:solidFill>
                <a:schemeClr val="dk2"/>
              </a:solidFill>
              <a:latin typeface="Fira Sans Condensed"/>
              <a:ea typeface="Fira Sans Condensed"/>
              <a:cs typeface="Fira Sans Condensed"/>
              <a:sym typeface="Fira Sans Condensed"/>
            </a:endParaRPr>
          </a:p>
          <a:p>
            <a:pPr marL="914400" lvl="1" indent="-381000" algn="l" rtl="0">
              <a:lnSpc>
                <a:spcPct val="115000"/>
              </a:lnSpc>
              <a:spcBef>
                <a:spcPts val="0"/>
              </a:spcBef>
              <a:spcAft>
                <a:spcPts val="0"/>
              </a:spcAft>
              <a:buClr>
                <a:schemeClr val="dk2"/>
              </a:buClr>
              <a:buSzPts val="2400"/>
              <a:buFont typeface="Fira Sans Condensed"/>
              <a:buChar char="○"/>
            </a:pPr>
            <a:r>
              <a:rPr lang="en-GB" sz="2400" dirty="0">
                <a:solidFill>
                  <a:schemeClr val="dk2"/>
                </a:solidFill>
                <a:latin typeface="Fira Sans Condensed"/>
                <a:ea typeface="Fira Sans Condensed"/>
                <a:cs typeface="Fira Sans Condensed"/>
                <a:sym typeface="Fira Sans Condensed"/>
              </a:rPr>
              <a:t>Data visualization as advocacy</a:t>
            </a:r>
            <a:endParaRPr sz="2400" dirty="0">
              <a:solidFill>
                <a:schemeClr val="dk2"/>
              </a:solidFill>
              <a:latin typeface="Fira Sans Condensed"/>
              <a:ea typeface="Fira Sans Condensed"/>
              <a:cs typeface="Fira Sans Condensed"/>
              <a:sym typeface="Fira Sans Condensed"/>
            </a:endParaRPr>
          </a:p>
          <a:p>
            <a:pPr marL="457200" lvl="0" indent="-381000" algn="l" rtl="0">
              <a:lnSpc>
                <a:spcPct val="115000"/>
              </a:lnSpc>
              <a:spcBef>
                <a:spcPts val="0"/>
              </a:spcBef>
              <a:spcAft>
                <a:spcPts val="0"/>
              </a:spcAft>
              <a:buClr>
                <a:schemeClr val="dk2"/>
              </a:buClr>
              <a:buSzPts val="2400"/>
              <a:buFont typeface="Fira Sans Condensed"/>
              <a:buChar char="●"/>
            </a:pPr>
            <a:r>
              <a:rPr lang="en-GB" sz="2400" b="1" dirty="0">
                <a:solidFill>
                  <a:schemeClr val="dk2"/>
                </a:solidFill>
                <a:latin typeface="Fira Sans Condensed"/>
                <a:ea typeface="Fira Sans Condensed"/>
                <a:cs typeface="Fira Sans Condensed"/>
                <a:sym typeface="Fira Sans Condensed"/>
              </a:rPr>
              <a:t>Getting Fancy</a:t>
            </a:r>
            <a:endParaRPr sz="2400" b="1" dirty="0">
              <a:solidFill>
                <a:schemeClr val="dk2"/>
              </a:solidFill>
              <a:latin typeface="Fira Sans Condensed"/>
              <a:ea typeface="Fira Sans Condensed"/>
              <a:cs typeface="Fira Sans Condensed"/>
              <a:sym typeface="Fira Sans Condensed"/>
            </a:endParaRPr>
          </a:p>
          <a:p>
            <a:pPr marL="914400" lvl="1" indent="-381000" algn="l" rtl="0">
              <a:lnSpc>
                <a:spcPct val="115000"/>
              </a:lnSpc>
              <a:spcBef>
                <a:spcPts val="0"/>
              </a:spcBef>
              <a:spcAft>
                <a:spcPts val="0"/>
              </a:spcAft>
              <a:buClr>
                <a:schemeClr val="dk2"/>
              </a:buClr>
              <a:buSzPts val="2400"/>
              <a:buFont typeface="Fira Sans Condensed"/>
              <a:buChar char="○"/>
            </a:pPr>
            <a:r>
              <a:rPr lang="en-CA" sz="2400" dirty="0">
                <a:solidFill>
                  <a:schemeClr val="dk2"/>
                </a:solidFill>
                <a:latin typeface="Fira Sans Condensed"/>
                <a:ea typeface="Fira Sans Condensed"/>
                <a:cs typeface="Fira Sans Condensed"/>
                <a:sym typeface="Fira Sans Condensed"/>
              </a:rPr>
              <a:t>Beyond matplotlib (Seaborn)</a:t>
            </a:r>
            <a:endParaRPr sz="2400" dirty="0">
              <a:solidFill>
                <a:schemeClr val="dk2"/>
              </a:solidFill>
              <a:latin typeface="Fira Sans Condensed"/>
              <a:ea typeface="Fira Sans Condensed"/>
              <a:cs typeface="Fira Sans Condensed"/>
              <a:sym typeface="Fira Sans Condensed"/>
            </a:endParaRPr>
          </a:p>
          <a:p>
            <a:pPr marL="914400" lvl="1" indent="-381000" algn="l" rtl="0">
              <a:lnSpc>
                <a:spcPct val="115000"/>
              </a:lnSpc>
              <a:spcBef>
                <a:spcPts val="0"/>
              </a:spcBef>
              <a:spcAft>
                <a:spcPts val="0"/>
              </a:spcAft>
              <a:buClr>
                <a:schemeClr val="dk2"/>
              </a:buClr>
              <a:buSzPts val="2400"/>
              <a:buFont typeface="Fira Sans Condensed"/>
              <a:buChar char="○"/>
            </a:pPr>
            <a:r>
              <a:rPr lang="en-GB" sz="2400" dirty="0">
                <a:solidFill>
                  <a:schemeClr val="dk2"/>
                </a:solidFill>
                <a:latin typeface="Fira Sans Condensed"/>
                <a:ea typeface="Fira Sans Condensed"/>
                <a:cs typeface="Fira Sans Condensed"/>
                <a:sym typeface="Fira Sans Condensed"/>
              </a:rPr>
              <a:t>Drawing maps (</a:t>
            </a:r>
            <a:r>
              <a:rPr lang="en-GB" sz="2400" dirty="0" err="1">
                <a:solidFill>
                  <a:schemeClr val="dk2"/>
                </a:solidFill>
                <a:latin typeface="Fira Sans Condensed"/>
                <a:ea typeface="Fira Sans Condensed"/>
                <a:cs typeface="Fira Sans Condensed"/>
                <a:sym typeface="Fira Sans Condensed"/>
              </a:rPr>
              <a:t>geoplot</a:t>
            </a:r>
            <a:r>
              <a:rPr lang="en-GB" sz="2400" dirty="0">
                <a:solidFill>
                  <a:schemeClr val="dk2"/>
                </a:solidFill>
                <a:latin typeface="Fira Sans Condensed"/>
                <a:ea typeface="Fira Sans Condensed"/>
                <a:cs typeface="Fira Sans Condensed"/>
                <a:sym typeface="Fira Sans Condensed"/>
              </a:rPr>
              <a:t>)</a:t>
            </a:r>
            <a:endParaRPr sz="2400" dirty="0">
              <a:solidFill>
                <a:schemeClr val="dk2"/>
              </a:solidFill>
              <a:latin typeface="Fira Sans Condensed"/>
              <a:ea typeface="Fira Sans Condensed"/>
              <a:cs typeface="Fira Sans Condensed"/>
              <a:sym typeface="Fira Sans Condensed"/>
            </a:endParaRPr>
          </a:p>
          <a:p>
            <a:pPr marL="914400" lvl="1" indent="-381000" algn="l" rtl="0">
              <a:lnSpc>
                <a:spcPct val="115000"/>
              </a:lnSpc>
              <a:spcBef>
                <a:spcPts val="0"/>
              </a:spcBef>
              <a:spcAft>
                <a:spcPts val="0"/>
              </a:spcAft>
              <a:buClr>
                <a:schemeClr val="dk2"/>
              </a:buClr>
              <a:buSzPts val="2400"/>
              <a:buFont typeface="Fira Sans Condensed"/>
              <a:buChar char="○"/>
            </a:pPr>
            <a:r>
              <a:rPr lang="en-GB" sz="2400" dirty="0">
                <a:solidFill>
                  <a:schemeClr val="dk2"/>
                </a:solidFill>
                <a:latin typeface="Fira Sans Condensed"/>
                <a:ea typeface="Fira Sans Condensed"/>
                <a:cs typeface="Fira Sans Condensed"/>
                <a:sym typeface="Fira Sans Condensed"/>
              </a:rPr>
              <a:t>Interactive data visualizations (</a:t>
            </a:r>
            <a:r>
              <a:rPr lang="en-GB" sz="2400" dirty="0" err="1">
                <a:solidFill>
                  <a:schemeClr val="dk2"/>
                </a:solidFill>
                <a:latin typeface="Fira Sans Condensed"/>
                <a:ea typeface="Fira Sans Condensed"/>
                <a:cs typeface="Fira Sans Condensed"/>
                <a:sym typeface="Fira Sans Condensed"/>
              </a:rPr>
              <a:t>Plotly</a:t>
            </a:r>
            <a:r>
              <a:rPr lang="en-GB" sz="2400" dirty="0">
                <a:solidFill>
                  <a:schemeClr val="dk2"/>
                </a:solidFill>
                <a:latin typeface="Fira Sans Condensed"/>
                <a:ea typeface="Fira Sans Condensed"/>
                <a:cs typeface="Fira Sans Condensed"/>
                <a:sym typeface="Fira Sans Condensed"/>
              </a:rPr>
              <a:t>)</a:t>
            </a:r>
            <a:endParaRPr sz="2400" dirty="0">
              <a:solidFill>
                <a:schemeClr val="dk2"/>
              </a:solidFill>
              <a:latin typeface="Fira Sans Condensed"/>
              <a:ea typeface="Fira Sans Condensed"/>
              <a:cs typeface="Fira Sans Condensed"/>
              <a:sym typeface="Fira Sans Condense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latin typeface="Fira Sans Condensed"/>
                <a:ea typeface="Fira Sans Condensed"/>
                <a:cs typeface="Fira Sans Condensed"/>
                <a:sym typeface="Fira Sans Condensed"/>
              </a:rPr>
              <a:t>Learning Objectives of this Course</a:t>
            </a:r>
            <a:endParaRPr b="1" dirty="0">
              <a:latin typeface="Fira Sans Condensed"/>
              <a:ea typeface="Fira Sans Condensed"/>
              <a:cs typeface="Fira Sans Condensed"/>
              <a:sym typeface="Fira Sans Condensed"/>
            </a:endParaRPr>
          </a:p>
        </p:txBody>
      </p:sp>
      <p:sp>
        <p:nvSpPr>
          <p:cNvPr id="335" name="Google Shape;335;p54"/>
          <p:cNvSpPr txBox="1"/>
          <p:nvPr/>
        </p:nvSpPr>
        <p:spPr>
          <a:xfrm>
            <a:off x="431550" y="1102975"/>
            <a:ext cx="8280900" cy="3582489"/>
          </a:xfrm>
          <a:prstGeom prst="rect">
            <a:avLst/>
          </a:prstGeom>
          <a:noFill/>
          <a:ln>
            <a:noFill/>
          </a:ln>
        </p:spPr>
        <p:txBody>
          <a:bodyPr spcFirstLastPara="1" wrap="square" lIns="91425" tIns="91425" rIns="91425" bIns="91425" anchor="t" anchorCtr="0">
            <a:spAutoFit/>
          </a:bodyPr>
          <a:lstStyle/>
          <a:p>
            <a:pPr marL="457200" lvl="0" indent="-381000" algn="l" rtl="0">
              <a:lnSpc>
                <a:spcPct val="115000"/>
              </a:lnSpc>
              <a:spcBef>
                <a:spcPts val="0"/>
              </a:spcBef>
              <a:spcAft>
                <a:spcPts val="0"/>
              </a:spcAft>
              <a:buClr>
                <a:schemeClr val="dk2"/>
              </a:buClr>
              <a:buSzPts val="2400"/>
              <a:buFont typeface="Fira Sans Condensed"/>
              <a:buAutoNum type="arabicPeriod"/>
            </a:pPr>
            <a:r>
              <a:rPr lang="en-GB" sz="2400" dirty="0">
                <a:solidFill>
                  <a:schemeClr val="dk2"/>
                </a:solidFill>
                <a:latin typeface="Fira Sans Condensed"/>
                <a:ea typeface="Fira Sans Condensed"/>
                <a:cs typeface="Fira Sans Condensed"/>
                <a:sym typeface="Fira Sans Condensed"/>
              </a:rPr>
              <a:t>Develop ability to </a:t>
            </a:r>
            <a:r>
              <a:rPr lang="en-GB" sz="2400" b="1" dirty="0">
                <a:solidFill>
                  <a:schemeClr val="dk2"/>
                </a:solidFill>
                <a:latin typeface="Fira Sans Condensed"/>
                <a:ea typeface="Fira Sans Condensed"/>
                <a:cs typeface="Fira Sans Condensed"/>
                <a:sym typeface="Fira Sans Condensed"/>
              </a:rPr>
              <a:t>create and customize data visualizations </a:t>
            </a:r>
            <a:r>
              <a:rPr lang="en-GB" sz="2400" dirty="0">
                <a:solidFill>
                  <a:schemeClr val="dk2"/>
                </a:solidFill>
                <a:latin typeface="Fira Sans Condensed"/>
                <a:ea typeface="Fira Sans Condensed"/>
                <a:cs typeface="Fira Sans Condensed"/>
                <a:sym typeface="Fira Sans Condensed"/>
              </a:rPr>
              <a:t>start to finish in Python</a:t>
            </a:r>
            <a:endParaRPr sz="2400" dirty="0">
              <a:solidFill>
                <a:schemeClr val="dk2"/>
              </a:solidFill>
              <a:latin typeface="Fira Sans Condensed"/>
              <a:ea typeface="Fira Sans Condensed"/>
              <a:cs typeface="Fira Sans Condensed"/>
              <a:sym typeface="Fira Sans Condensed"/>
            </a:endParaRPr>
          </a:p>
          <a:p>
            <a:pPr marL="457200" lvl="0" indent="-381000" algn="l" rtl="0">
              <a:lnSpc>
                <a:spcPct val="115000"/>
              </a:lnSpc>
              <a:spcBef>
                <a:spcPts val="0"/>
              </a:spcBef>
              <a:spcAft>
                <a:spcPts val="0"/>
              </a:spcAft>
              <a:buClr>
                <a:schemeClr val="dk2"/>
              </a:buClr>
              <a:buSzPts val="2400"/>
              <a:buFont typeface="Fira Sans Condensed"/>
              <a:buAutoNum type="arabicPeriod"/>
            </a:pPr>
            <a:r>
              <a:rPr lang="en-GB" sz="2400" dirty="0">
                <a:solidFill>
                  <a:schemeClr val="dk2"/>
                </a:solidFill>
                <a:latin typeface="Fira Sans Condensed"/>
                <a:ea typeface="Fira Sans Condensed"/>
                <a:cs typeface="Fira Sans Condensed"/>
                <a:sym typeface="Fira Sans Condensed"/>
              </a:rPr>
              <a:t>Build an understanding of general design principles for creating </a:t>
            </a:r>
            <a:r>
              <a:rPr lang="en-GB" sz="2400" b="1" dirty="0">
                <a:solidFill>
                  <a:schemeClr val="dk2"/>
                </a:solidFill>
                <a:latin typeface="Fira Sans Condensed"/>
                <a:ea typeface="Fira Sans Condensed"/>
                <a:cs typeface="Fira Sans Condensed"/>
                <a:sym typeface="Fira Sans Condensed"/>
              </a:rPr>
              <a:t>accessible and equitable</a:t>
            </a:r>
            <a:r>
              <a:rPr lang="en-GB" sz="2400" dirty="0">
                <a:solidFill>
                  <a:schemeClr val="dk2"/>
                </a:solidFill>
                <a:latin typeface="Fira Sans Condensed"/>
                <a:ea typeface="Fira Sans Condensed"/>
                <a:cs typeface="Fira Sans Condensed"/>
                <a:sym typeface="Fira Sans Condensed"/>
              </a:rPr>
              <a:t> data visualizations in Python and other software</a:t>
            </a:r>
            <a:endParaRPr sz="2400" dirty="0">
              <a:solidFill>
                <a:schemeClr val="dk2"/>
              </a:solidFill>
              <a:latin typeface="Fira Sans Condensed"/>
              <a:ea typeface="Fira Sans Condensed"/>
              <a:cs typeface="Fira Sans Condensed"/>
              <a:sym typeface="Fira Sans Condensed"/>
            </a:endParaRPr>
          </a:p>
          <a:p>
            <a:pPr marL="457200" lvl="0" indent="-381000" algn="l" rtl="0">
              <a:lnSpc>
                <a:spcPct val="115000"/>
              </a:lnSpc>
              <a:spcBef>
                <a:spcPts val="0"/>
              </a:spcBef>
              <a:spcAft>
                <a:spcPts val="0"/>
              </a:spcAft>
              <a:buClr>
                <a:schemeClr val="dk2"/>
              </a:buClr>
              <a:buSzPts val="2400"/>
              <a:buFont typeface="Fira Sans Condensed"/>
              <a:buAutoNum type="arabicPeriod"/>
            </a:pPr>
            <a:r>
              <a:rPr lang="en-GB" sz="2400" dirty="0">
                <a:solidFill>
                  <a:schemeClr val="dk2"/>
                </a:solidFill>
                <a:latin typeface="Fira Sans Condensed"/>
                <a:ea typeface="Fira Sans Condensed"/>
                <a:cs typeface="Fira Sans Condensed"/>
                <a:sym typeface="Fira Sans Condensed"/>
              </a:rPr>
              <a:t>Build an understanding of </a:t>
            </a:r>
            <a:r>
              <a:rPr lang="en-GB" sz="2400" b="1" dirty="0">
                <a:solidFill>
                  <a:schemeClr val="dk2"/>
                </a:solidFill>
                <a:latin typeface="Fira Sans Condensed"/>
                <a:ea typeface="Fira Sans Condensed"/>
                <a:cs typeface="Fira Sans Condensed"/>
                <a:sym typeface="Fira Sans Condensed"/>
              </a:rPr>
              <a:t>data visualization as purposeful/telling a story</a:t>
            </a:r>
            <a:r>
              <a:rPr lang="en-GB" sz="2400" dirty="0">
                <a:solidFill>
                  <a:schemeClr val="dk2"/>
                </a:solidFill>
                <a:latin typeface="Fira Sans Condensed"/>
                <a:ea typeface="Fira Sans Condensed"/>
                <a:cs typeface="Fira Sans Condensed"/>
                <a:sym typeface="Fira Sans Condensed"/>
              </a:rPr>
              <a:t> (and the ethical/professional implications thereof)</a:t>
            </a:r>
            <a:endParaRPr sz="2400" dirty="0">
              <a:solidFill>
                <a:schemeClr val="dk2"/>
              </a:solidFill>
              <a:latin typeface="Fira Sans Condensed"/>
              <a:ea typeface="Fira Sans Condensed"/>
              <a:cs typeface="Fira Sans Condensed"/>
              <a:sym typeface="Fira Sans Condense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311700" y="704550"/>
            <a:ext cx="8520600" cy="3734400"/>
          </a:xfrm>
          <a:prstGeom prst="rect">
            <a:avLst/>
          </a:prstGeom>
        </p:spPr>
        <p:txBody>
          <a:bodyPr spcFirstLastPara="1" wrap="square" lIns="91425" tIns="91425" rIns="91425" bIns="91425" anchor="t" anchorCtr="0">
            <a:normAutofit/>
          </a:bodyPr>
          <a:lstStyle/>
          <a:p>
            <a:pPr marL="457200" lvl="0" indent="-406400" algn="l" rtl="0">
              <a:spcBef>
                <a:spcPts val="0"/>
              </a:spcBef>
              <a:spcAft>
                <a:spcPts val="0"/>
              </a:spcAft>
              <a:buClr>
                <a:schemeClr val="dk2"/>
              </a:buClr>
              <a:buSzPts val="2800"/>
              <a:buFont typeface="Fira Sans Condensed"/>
              <a:buChar char="●"/>
            </a:pPr>
            <a:r>
              <a:rPr lang="en-GB">
                <a:solidFill>
                  <a:schemeClr val="dk2"/>
                </a:solidFill>
                <a:latin typeface="Fira Sans Condensed"/>
                <a:ea typeface="Fira Sans Condensed"/>
                <a:cs typeface="Fira Sans Condensed"/>
                <a:sym typeface="Fira Sans Condensed"/>
              </a:rPr>
              <a:t>No matter how good or groundbreaking our data science work is, if we can’t communicate it, its impact will be severely limited</a:t>
            </a:r>
            <a:endParaRPr>
              <a:solidFill>
                <a:schemeClr val="dk2"/>
              </a:solidFill>
              <a:latin typeface="Fira Sans Condensed"/>
              <a:ea typeface="Fira Sans Condensed"/>
              <a:cs typeface="Fira Sans Condensed"/>
              <a:sym typeface="Fira Sans Condensed"/>
            </a:endParaRPr>
          </a:p>
          <a:p>
            <a:pPr marL="0" lvl="0" indent="0" algn="l" rtl="0">
              <a:spcBef>
                <a:spcPts val="0"/>
              </a:spcBef>
              <a:spcAft>
                <a:spcPts val="0"/>
              </a:spcAft>
              <a:buNone/>
            </a:pPr>
            <a:endParaRPr>
              <a:solidFill>
                <a:schemeClr val="dk2"/>
              </a:solidFill>
              <a:latin typeface="Fira Sans Condensed"/>
              <a:ea typeface="Fira Sans Condensed"/>
              <a:cs typeface="Fira Sans Condensed"/>
              <a:sym typeface="Fira Sans Condensed"/>
            </a:endParaRPr>
          </a:p>
          <a:p>
            <a:pPr marL="457200" lvl="0" indent="-406400" algn="l" rtl="0">
              <a:spcBef>
                <a:spcPts val="0"/>
              </a:spcBef>
              <a:spcAft>
                <a:spcPts val="0"/>
              </a:spcAft>
              <a:buClr>
                <a:schemeClr val="dk2"/>
              </a:buClr>
              <a:buSzPts val="2800"/>
              <a:buFont typeface="Fira Sans Condensed"/>
              <a:buChar char="●"/>
            </a:pPr>
            <a:r>
              <a:rPr lang="en-GB">
                <a:solidFill>
                  <a:schemeClr val="dk2"/>
                </a:solidFill>
                <a:latin typeface="Fira Sans Condensed"/>
                <a:ea typeface="Fira Sans Condensed"/>
                <a:cs typeface="Fira Sans Condensed"/>
                <a:sym typeface="Fira Sans Condensed"/>
              </a:rPr>
              <a:t>Often, the best way to communicate insights from data is in visual format </a:t>
            </a:r>
            <a:endParaRPr>
              <a:solidFill>
                <a:schemeClr val="dk2"/>
              </a:solidFill>
              <a:latin typeface="Fira Sans Condensed"/>
              <a:ea typeface="Fira Sans Condensed"/>
              <a:cs typeface="Fira Sans Condensed"/>
              <a:sym typeface="Fira Sans Condensed"/>
            </a:endParaRPr>
          </a:p>
          <a:p>
            <a:pPr marL="0" lvl="0" indent="0" algn="l" rtl="0">
              <a:spcBef>
                <a:spcPts val="0"/>
              </a:spcBef>
              <a:spcAft>
                <a:spcPts val="0"/>
              </a:spcAft>
              <a:buNone/>
            </a:pPr>
            <a:endParaRPr>
              <a:solidFill>
                <a:schemeClr val="dk2"/>
              </a:solidFill>
              <a:latin typeface="Fira Sans Condensed"/>
              <a:ea typeface="Fira Sans Condensed"/>
              <a:cs typeface="Fira Sans Condensed"/>
              <a:sym typeface="Fira Sans Condensed"/>
            </a:endParaRPr>
          </a:p>
          <a:p>
            <a:pPr marL="457200" lvl="0" indent="-406400" algn="l" rtl="0">
              <a:spcBef>
                <a:spcPts val="0"/>
              </a:spcBef>
              <a:spcAft>
                <a:spcPts val="0"/>
              </a:spcAft>
              <a:buClr>
                <a:schemeClr val="dk2"/>
              </a:buClr>
              <a:buSzPts val="2800"/>
              <a:buFont typeface="Fira Sans Condensed"/>
              <a:buChar char="●"/>
            </a:pPr>
            <a:r>
              <a:rPr lang="en-GB">
                <a:solidFill>
                  <a:schemeClr val="dk2"/>
                </a:solidFill>
                <a:latin typeface="Fira Sans Condensed"/>
                <a:ea typeface="Fira Sans Condensed"/>
                <a:cs typeface="Fira Sans Condensed"/>
                <a:sym typeface="Fira Sans Condensed"/>
              </a:rPr>
              <a:t>We can see examples of this idea throughout history</a:t>
            </a:r>
            <a:endParaRPr>
              <a:solidFill>
                <a:schemeClr val="dk2"/>
              </a:solidFill>
              <a:latin typeface="Fira Sans Condensed"/>
              <a:ea typeface="Fira Sans Condensed"/>
              <a:cs typeface="Fira Sans Condensed"/>
              <a:sym typeface="Fira Sans Condense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Fira Sans Condensed"/>
                <a:ea typeface="Fira Sans Condensed"/>
                <a:cs typeface="Fira Sans Condensed"/>
                <a:sym typeface="Fira Sans Condensed"/>
              </a:rPr>
              <a:t> </a:t>
            </a:r>
            <a:endParaRPr b="1">
              <a:latin typeface="Fira Sans Condensed"/>
              <a:ea typeface="Fira Sans Condensed"/>
              <a:cs typeface="Fira Sans Condensed"/>
              <a:sym typeface="Fira Sans Condensed"/>
            </a:endParaRPr>
          </a:p>
        </p:txBody>
      </p:sp>
      <p:pic>
        <p:nvPicPr>
          <p:cNvPr id="85" name="Google Shape;85;p18">
            <a:hlinkClick r:id="rId3"/>
          </p:cNvPr>
          <p:cNvPicPr preferRelativeResize="0"/>
          <p:nvPr/>
        </p:nvPicPr>
        <p:blipFill>
          <a:blip r:embed="rId4">
            <a:alphaModFix/>
          </a:blip>
          <a:stretch>
            <a:fillRect/>
          </a:stretch>
        </p:blipFill>
        <p:spPr>
          <a:xfrm>
            <a:off x="311700" y="504900"/>
            <a:ext cx="4487324" cy="4254150"/>
          </a:xfrm>
          <a:prstGeom prst="rect">
            <a:avLst/>
          </a:prstGeom>
          <a:noFill/>
          <a:ln>
            <a:noFill/>
          </a:ln>
        </p:spPr>
      </p:pic>
      <p:sp>
        <p:nvSpPr>
          <p:cNvPr id="86" name="Google Shape;86;p18"/>
          <p:cNvSpPr txBox="1">
            <a:spLocks noGrp="1"/>
          </p:cNvSpPr>
          <p:nvPr>
            <p:ph type="body" idx="1"/>
          </p:nvPr>
        </p:nvSpPr>
        <p:spPr>
          <a:xfrm>
            <a:off x="5048400" y="440325"/>
            <a:ext cx="3783900" cy="4383300"/>
          </a:xfrm>
          <a:prstGeom prst="rect">
            <a:avLst/>
          </a:prstGeom>
        </p:spPr>
        <p:txBody>
          <a:bodyPr spcFirstLastPara="1" wrap="square" lIns="91425" tIns="91425" rIns="91425" bIns="91425" anchor="t" anchorCtr="0">
            <a:normAutofit lnSpcReduction="10000"/>
          </a:bodyPr>
          <a:lstStyle/>
          <a:p>
            <a:pPr marL="457200" lvl="0" indent="-368300" algn="l" rtl="0">
              <a:spcBef>
                <a:spcPts val="0"/>
              </a:spcBef>
              <a:spcAft>
                <a:spcPts val="0"/>
              </a:spcAft>
              <a:buSzPts val="2200"/>
              <a:buFont typeface="Fira Sans Condensed"/>
              <a:buChar char="●"/>
            </a:pPr>
            <a:r>
              <a:rPr lang="en-GB" sz="2200">
                <a:latin typeface="Fira Sans Condensed"/>
                <a:ea typeface="Fira Sans Condensed"/>
                <a:cs typeface="Fira Sans Condensed"/>
                <a:sym typeface="Fira Sans Condensed"/>
              </a:rPr>
              <a:t>By plotting black bars at the locations of each cholera death, Dr. John Snow was able to provide evidence </a:t>
            </a:r>
            <a:r>
              <a:rPr lang="en-GB" sz="2200" u="sng">
                <a:solidFill>
                  <a:schemeClr val="hlink"/>
                </a:solidFill>
                <a:latin typeface="Fira Sans Condensed"/>
                <a:ea typeface="Fira Sans Condensed"/>
                <a:cs typeface="Fira Sans Condensed"/>
                <a:sym typeface="Fira Sans Condensed"/>
                <a:hlinkClick r:id="rId3"/>
              </a:rPr>
              <a:t>tracing an 1854 outbreak</a:t>
            </a:r>
            <a:r>
              <a:rPr lang="en-GB" sz="2200">
                <a:latin typeface="Fira Sans Condensed"/>
                <a:ea typeface="Fira Sans Condensed"/>
                <a:cs typeface="Fira Sans Condensed"/>
                <a:sym typeface="Fira Sans Condensed"/>
              </a:rPr>
              <a:t> to a specific water pump</a:t>
            </a:r>
            <a:endParaRPr sz="220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GB" sz="2200">
                <a:latin typeface="Fira Sans Condensed"/>
                <a:ea typeface="Fira Sans Condensed"/>
                <a:cs typeface="Fira Sans Condensed"/>
                <a:sym typeface="Fira Sans Condensed"/>
              </a:rPr>
              <a:t>This visualization is </a:t>
            </a:r>
            <a:r>
              <a:rPr lang="en-GB" sz="2200" u="sng">
                <a:solidFill>
                  <a:schemeClr val="hlink"/>
                </a:solidFill>
                <a:latin typeface="Fira Sans Condensed"/>
                <a:ea typeface="Fira Sans Condensed"/>
                <a:cs typeface="Fira Sans Condensed"/>
                <a:sym typeface="Fira Sans Condensed"/>
                <a:hlinkClick r:id="rId5"/>
              </a:rPr>
              <a:t>often cited</a:t>
            </a:r>
            <a:r>
              <a:rPr lang="en-GB" sz="2200">
                <a:latin typeface="Fira Sans Condensed"/>
                <a:ea typeface="Fira Sans Condensed"/>
                <a:cs typeface="Fira Sans Condensed"/>
                <a:sym typeface="Fira Sans Condensed"/>
              </a:rPr>
              <a:t> as one of the early origins of the field of epidemiology</a:t>
            </a:r>
            <a:endParaRPr sz="2200">
              <a:latin typeface="Fira Sans Condensed"/>
              <a:ea typeface="Fira Sans Condensed"/>
              <a:cs typeface="Fira Sans Condensed"/>
              <a:sym typeface="Fira Sans Condensed"/>
            </a:endParaRPr>
          </a:p>
        </p:txBody>
      </p:sp>
      <p:sp>
        <p:nvSpPr>
          <p:cNvPr id="87" name="Google Shape;87;p18"/>
          <p:cNvSpPr/>
          <p:nvPr/>
        </p:nvSpPr>
        <p:spPr>
          <a:xfrm>
            <a:off x="3017200" y="2285400"/>
            <a:ext cx="2387400" cy="572700"/>
          </a:xfrm>
          <a:prstGeom prst="leftArrow">
            <a:avLst>
              <a:gd name="adj1" fmla="val 50000"/>
              <a:gd name="adj2" fmla="val 50000"/>
            </a:avLst>
          </a:pr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Fira Sans Condensed"/>
                <a:ea typeface="Fira Sans Condensed"/>
                <a:cs typeface="Fira Sans Condensed"/>
                <a:sym typeface="Fira Sans Condensed"/>
              </a:rPr>
              <a:t> </a:t>
            </a:r>
            <a:endParaRPr b="1">
              <a:latin typeface="Fira Sans Condensed"/>
              <a:ea typeface="Fira Sans Condensed"/>
              <a:cs typeface="Fira Sans Condensed"/>
              <a:sym typeface="Fira Sans Condensed"/>
            </a:endParaRPr>
          </a:p>
        </p:txBody>
      </p:sp>
      <p:sp>
        <p:nvSpPr>
          <p:cNvPr id="93" name="Google Shape;93;p19"/>
          <p:cNvSpPr txBox="1">
            <a:spLocks noGrp="1"/>
          </p:cNvSpPr>
          <p:nvPr>
            <p:ph type="body" idx="1"/>
          </p:nvPr>
        </p:nvSpPr>
        <p:spPr>
          <a:xfrm>
            <a:off x="5048400" y="440325"/>
            <a:ext cx="3783900" cy="4383300"/>
          </a:xfrm>
          <a:prstGeom prst="rect">
            <a:avLst/>
          </a:prstGeom>
        </p:spPr>
        <p:txBody>
          <a:bodyPr spcFirstLastPara="1" wrap="square" lIns="91425" tIns="91425" rIns="91425" bIns="91425" anchor="t" anchorCtr="0">
            <a:normAutofit lnSpcReduction="10000"/>
          </a:bodyPr>
          <a:lstStyle/>
          <a:p>
            <a:pPr marL="457200" lvl="0" indent="-368300" algn="l" rtl="0">
              <a:spcBef>
                <a:spcPts val="0"/>
              </a:spcBef>
              <a:spcAft>
                <a:spcPts val="0"/>
              </a:spcAft>
              <a:buSzPts val="2200"/>
              <a:buFont typeface="Fira Sans Condensed"/>
              <a:buChar char="●"/>
            </a:pPr>
            <a:r>
              <a:rPr lang="en-GB" sz="2200">
                <a:latin typeface="Fira Sans Condensed"/>
                <a:ea typeface="Fira Sans Condensed"/>
                <a:cs typeface="Fira Sans Condensed"/>
                <a:sym typeface="Fira Sans Condensed"/>
              </a:rPr>
              <a:t>This 1858 visualization by Florence Nightingale shows soldiers’ deaths due to wounds in battle (pink), other causes (black), and disease (blue) and was </a:t>
            </a:r>
            <a:r>
              <a:rPr lang="en-GB" sz="2200" u="sng">
                <a:solidFill>
                  <a:schemeClr val="hlink"/>
                </a:solidFill>
                <a:latin typeface="Fira Sans Condensed"/>
                <a:ea typeface="Fira Sans Condensed"/>
                <a:cs typeface="Fira Sans Condensed"/>
                <a:sym typeface="Fira Sans Condensed"/>
                <a:hlinkClick r:id="rId3"/>
              </a:rPr>
              <a:t>used to advocate</a:t>
            </a:r>
            <a:r>
              <a:rPr lang="en-GB" sz="2200">
                <a:latin typeface="Fira Sans Condensed"/>
                <a:ea typeface="Fira Sans Condensed"/>
                <a:cs typeface="Fira Sans Condensed"/>
                <a:sym typeface="Fira Sans Condensed"/>
              </a:rPr>
              <a:t> for prioritizing nutrition, ventilation, and shelter, revolutionizing army medicine </a:t>
            </a:r>
            <a:endParaRPr sz="2200">
              <a:latin typeface="Fira Sans Condensed"/>
              <a:ea typeface="Fira Sans Condensed"/>
              <a:cs typeface="Fira Sans Condensed"/>
              <a:sym typeface="Fira Sans Condensed"/>
            </a:endParaRPr>
          </a:p>
        </p:txBody>
      </p:sp>
      <p:pic>
        <p:nvPicPr>
          <p:cNvPr id="94" name="Google Shape;94;p19">
            <a:hlinkClick r:id="rId3"/>
          </p:cNvPr>
          <p:cNvPicPr preferRelativeResize="0"/>
          <p:nvPr/>
        </p:nvPicPr>
        <p:blipFill>
          <a:blip r:embed="rId4">
            <a:alphaModFix/>
          </a:blip>
          <a:stretch>
            <a:fillRect/>
          </a:stretch>
        </p:blipFill>
        <p:spPr>
          <a:xfrm>
            <a:off x="223675" y="1141963"/>
            <a:ext cx="4743602" cy="298002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0"/>
          <p:cNvSpPr txBox="1">
            <a:spLocks noGrp="1"/>
          </p:cNvSpPr>
          <p:nvPr>
            <p:ph type="title"/>
          </p:nvPr>
        </p:nvSpPr>
        <p:spPr>
          <a:xfrm>
            <a:off x="311700" y="2185500"/>
            <a:ext cx="8520600" cy="772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a:solidFill>
                  <a:schemeClr val="dk2"/>
                </a:solidFill>
                <a:latin typeface="Fira Sans Condensed"/>
                <a:ea typeface="Fira Sans Condensed"/>
                <a:cs typeface="Fira Sans Condensed"/>
                <a:sym typeface="Fira Sans Condensed"/>
              </a:rPr>
              <a:t>But data visualization is not always so straightforward...</a:t>
            </a:r>
            <a:endParaRPr>
              <a:solidFill>
                <a:schemeClr val="dk2"/>
              </a:solidFill>
              <a:latin typeface="Fira Sans Condensed"/>
              <a:ea typeface="Fira Sans Condensed"/>
              <a:cs typeface="Fira Sans Condensed"/>
              <a:sym typeface="Fira Sans Condense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Fira Sans Condensed"/>
                <a:ea typeface="Fira Sans Condensed"/>
                <a:cs typeface="Fira Sans Condensed"/>
                <a:sym typeface="Fira Sans Condensed"/>
              </a:rPr>
              <a:t>The Challenger Disaster</a:t>
            </a:r>
            <a:endParaRPr b="1">
              <a:latin typeface="Fira Sans Condensed"/>
              <a:ea typeface="Fira Sans Condensed"/>
              <a:cs typeface="Fira Sans Condensed"/>
              <a:sym typeface="Fira Sans Condensed"/>
            </a:endParaRPr>
          </a:p>
        </p:txBody>
      </p:sp>
      <p:sp>
        <p:nvSpPr>
          <p:cNvPr id="105" name="Google Shape;105;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Font typeface="Fira Sans Condensed"/>
              <a:buChar char="●"/>
            </a:pPr>
            <a:r>
              <a:rPr lang="en-GB" sz="2200">
                <a:latin typeface="Fira Sans Condensed"/>
                <a:ea typeface="Fira Sans Condensed"/>
                <a:cs typeface="Fira Sans Condensed"/>
                <a:sym typeface="Fira Sans Condensed"/>
              </a:rPr>
              <a:t>In 1986, the space shuttle </a:t>
            </a:r>
            <a:r>
              <a:rPr lang="en-GB" sz="2200" i="1">
                <a:latin typeface="Fira Sans Condensed"/>
                <a:ea typeface="Fira Sans Condensed"/>
                <a:cs typeface="Fira Sans Condensed"/>
                <a:sym typeface="Fira Sans Condensed"/>
              </a:rPr>
              <a:t>Challenger </a:t>
            </a:r>
            <a:r>
              <a:rPr lang="en-GB" sz="2200">
                <a:latin typeface="Fira Sans Condensed"/>
                <a:ea typeface="Fira Sans Condensed"/>
                <a:cs typeface="Fira Sans Condensed"/>
                <a:sym typeface="Fira Sans Condensed"/>
              </a:rPr>
              <a:t>exploded 73 seconds after launch, killing everyone aboard</a:t>
            </a:r>
            <a:endParaRPr sz="220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GB" sz="2200">
                <a:latin typeface="Fira Sans Condensed"/>
                <a:ea typeface="Fira Sans Condensed"/>
                <a:cs typeface="Fira Sans Condensed"/>
                <a:sym typeface="Fira Sans Condensed"/>
              </a:rPr>
              <a:t>The explosion occurred because hot propellant gases burned through rubber seals (“O-rings”) on the shuttle’s right solid rocket booster</a:t>
            </a:r>
            <a:endParaRPr sz="2200">
              <a:latin typeface="Fira Sans Condensed"/>
              <a:ea typeface="Fira Sans Condensed"/>
              <a:cs typeface="Fira Sans Condensed"/>
              <a:sym typeface="Fira Sans Condensed"/>
            </a:endParaRPr>
          </a:p>
          <a:p>
            <a:pPr marL="457200" lvl="0" indent="-368300" algn="l" rtl="0">
              <a:spcBef>
                <a:spcPts val="0"/>
              </a:spcBef>
              <a:spcAft>
                <a:spcPts val="0"/>
              </a:spcAft>
              <a:buSzPts val="2200"/>
              <a:buFont typeface="Fira Sans Condensed"/>
              <a:buChar char="●"/>
            </a:pPr>
            <a:r>
              <a:rPr lang="en-GB" sz="2200">
                <a:latin typeface="Fira Sans Condensed"/>
                <a:ea typeface="Fira Sans Condensed"/>
                <a:cs typeface="Fira Sans Condensed"/>
                <a:sym typeface="Fira Sans Condensed"/>
              </a:rPr>
              <a:t>For months, up until the night before the launch, concerns about the O-rings and the safety of the launch had been raised, but launch proceeded anyway</a:t>
            </a:r>
            <a:endParaRPr sz="2200">
              <a:latin typeface="Fira Sans Condensed"/>
              <a:ea typeface="Fira Sans Condensed"/>
              <a:cs typeface="Fira Sans Condensed"/>
              <a:sym typeface="Fira Sans Condense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480</TotalTime>
  <Words>3216</Words>
  <Application>Microsoft Office PowerPoint</Application>
  <PresentationFormat>On-screen Show (16:9)</PresentationFormat>
  <Paragraphs>239</Paragraphs>
  <Slides>41</Slides>
  <Notes>41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41</vt:i4>
      </vt:variant>
    </vt:vector>
  </HeadingPairs>
  <TitlesOfParts>
    <vt:vector size="44" baseType="lpstr">
      <vt:lpstr>Arial</vt:lpstr>
      <vt:lpstr>Fira Sans Condensed</vt:lpstr>
      <vt:lpstr>Simple Light</vt:lpstr>
      <vt:lpstr>Data Visualization</vt:lpstr>
      <vt:lpstr>I wish to acknowledge this land on which the University of Toronto operates. For thousands of years it has been the traditional land of the Huron-Wendat, the Seneca, and the Mississaugas of the Credit. Today, this meeting place is still the home to many Indigenous people from across Turtle Island and we are grateful to have the opportunity to work on this land.</vt:lpstr>
      <vt:lpstr>Today, we will...</vt:lpstr>
      <vt:lpstr>PowerPoint Presentation</vt:lpstr>
      <vt:lpstr>No matter how good or groundbreaking our data science work is, if we can’t communicate it, its impact will be severely limited  Often, the best way to communicate insights from data is in visual format   We can see examples of this idea throughout history</vt:lpstr>
      <vt:lpstr> </vt:lpstr>
      <vt:lpstr> </vt:lpstr>
      <vt:lpstr>But data visualization is not always so straightforward...</vt:lpstr>
      <vt:lpstr>The Challenger Disaster</vt:lpstr>
      <vt:lpstr>The Challenger Disaster - Tufte’s Graph</vt:lpstr>
      <vt:lpstr>The Challenger Disaster - Tufte’s Graph</vt:lpstr>
      <vt:lpstr>The Challenger Disaster - Tufte’s Graph</vt:lpstr>
      <vt:lpstr>The Challenger Disaster - But...</vt:lpstr>
      <vt:lpstr>The Challenger Disaster - But...</vt:lpstr>
      <vt:lpstr>PowerPoint Presentation</vt:lpstr>
      <vt:lpstr>Activity</vt:lpstr>
      <vt:lpstr> </vt:lpstr>
      <vt:lpstr>PowerPoint Presentation</vt:lpstr>
      <vt:lpstr>PowerPoint Presentation</vt:lpstr>
      <vt:lpstr>PowerPoint Presentation</vt:lpstr>
      <vt:lpstr>PowerPoint Presentation</vt:lpstr>
      <vt:lpstr>Activity</vt:lpstr>
      <vt:lpstr>What data visualization IS</vt:lpstr>
      <vt:lpstr>What data visualization is NOT</vt:lpstr>
      <vt:lpstr>PowerPoint Presentation</vt:lpstr>
      <vt:lpstr>Tools for Data Visualization</vt:lpstr>
      <vt:lpstr>Microsoft Excel (LibreOffice Calc, Google Sheets, etc)</vt:lpstr>
      <vt:lpstr> </vt:lpstr>
      <vt:lpstr>Tableau, Tableau Public</vt:lpstr>
      <vt:lpstr>Tableau, Tableau Public</vt:lpstr>
      <vt:lpstr>Microsoft Power BI</vt:lpstr>
      <vt:lpstr>Microsoft Power BI</vt:lpstr>
      <vt:lpstr>R</vt:lpstr>
      <vt:lpstr>R</vt:lpstr>
      <vt:lpstr>Python</vt:lpstr>
      <vt:lpstr>Python</vt:lpstr>
      <vt:lpstr>For our purposes</vt:lpstr>
      <vt:lpstr>PowerPoint Presentation</vt:lpstr>
      <vt:lpstr>Coming Up in this Course - Topics</vt:lpstr>
      <vt:lpstr>Coming Up in this Course - Topics</vt:lpstr>
      <vt:lpstr>Learning Objectives of this Course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dc:title>
  <cp:lastModifiedBy>Ciara Zogheib</cp:lastModifiedBy>
  <cp:revision>16</cp:revision>
  <dcterms:modified xsi:type="dcterms:W3CDTF">2023-11-16T17:14:15Z</dcterms:modified>
</cp:coreProperties>
</file>